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6" r:id="rId10"/>
    <p:sldId id="263" r:id="rId11"/>
    <p:sldId id="265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56093" autoAdjust="0"/>
  </p:normalViewPr>
  <p:slideViewPr>
    <p:cSldViewPr>
      <p:cViewPr varScale="1">
        <p:scale>
          <a:sx n="73" d="100"/>
          <a:sy n="7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F98C0-C17E-4647-A7B7-22F2E22FD165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E93C5-8F61-4ED8-AFC6-ACD7058F55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F98C0-C17E-4647-A7B7-22F2E22FD165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E93C5-8F61-4ED8-AFC6-ACD7058F55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F98C0-C17E-4647-A7B7-22F2E22FD165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E93C5-8F61-4ED8-AFC6-ACD7058F55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F98C0-C17E-4647-A7B7-22F2E22FD165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E93C5-8F61-4ED8-AFC6-ACD7058F55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F98C0-C17E-4647-A7B7-22F2E22FD165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E93C5-8F61-4ED8-AFC6-ACD7058F55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F98C0-C17E-4647-A7B7-22F2E22FD165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E93C5-8F61-4ED8-AFC6-ACD7058F55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F98C0-C17E-4647-A7B7-22F2E22FD165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E93C5-8F61-4ED8-AFC6-ACD7058F55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F98C0-C17E-4647-A7B7-22F2E22FD165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E93C5-8F61-4ED8-AFC6-ACD7058F55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F98C0-C17E-4647-A7B7-22F2E22FD165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E93C5-8F61-4ED8-AFC6-ACD7058F55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F98C0-C17E-4647-A7B7-22F2E22FD165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E93C5-8F61-4ED8-AFC6-ACD7058F55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F98C0-C17E-4647-A7B7-22F2E22FD165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E93C5-8F61-4ED8-AFC6-ACD7058F55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F98C0-C17E-4647-A7B7-22F2E22FD165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E93C5-8F61-4ED8-AFC6-ACD7058F55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TYPES</a:t>
            </a:r>
          </a:p>
          <a:p>
            <a:r>
              <a:rPr lang="en-US" dirty="0" smtClean="0"/>
              <a:t>GASEOUS SOLUTION</a:t>
            </a:r>
          </a:p>
          <a:p>
            <a:r>
              <a:rPr lang="en-US" dirty="0" smtClean="0"/>
              <a:t>LIQID SLUTION , SOLID SOLUTION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Raoult’s</a:t>
            </a:r>
            <a:r>
              <a:rPr lang="en-US" dirty="0" smtClean="0"/>
              <a:t> law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vapor pressure of a </a:t>
            </a:r>
            <a:r>
              <a:rPr lang="en-US" dirty="0" err="1" smtClean="0"/>
              <a:t>a</a:t>
            </a:r>
            <a:r>
              <a:rPr lang="en-US" dirty="0" smtClean="0"/>
              <a:t> solution containing non- volatile solute is directly proportional to the mole – fraction of the solvent .</a:t>
            </a:r>
          </a:p>
          <a:p>
            <a:r>
              <a:rPr lang="en-US" dirty="0" smtClean="0"/>
              <a:t>For a solution containing non- volatile solute , at a given temperature , the relative lowering of </a:t>
            </a:r>
            <a:r>
              <a:rPr lang="en-US" dirty="0" err="1" smtClean="0"/>
              <a:t>vapour</a:t>
            </a:r>
            <a:r>
              <a:rPr lang="en-US" dirty="0" smtClean="0"/>
              <a:t> pressure is equal to the mole fraction of the solute 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Ideal and Non- ideal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solution which obeys </a:t>
            </a:r>
            <a:r>
              <a:rPr lang="en-US" dirty="0" err="1" smtClean="0"/>
              <a:t>Raoult’s</a:t>
            </a:r>
            <a:r>
              <a:rPr lang="en-US" dirty="0" smtClean="0"/>
              <a:t> law over the entire range of concentration and temperature is known as ideal solution and reverse is true for a non- ideal solution .</a:t>
            </a:r>
          </a:p>
          <a:p>
            <a:r>
              <a:rPr lang="en-US" dirty="0" smtClean="0"/>
              <a:t>For  ideal solution </a:t>
            </a:r>
          </a:p>
          <a:p>
            <a:r>
              <a:rPr lang="en-US" dirty="0" smtClean="0"/>
              <a:t>(I) it should obey </a:t>
            </a:r>
            <a:r>
              <a:rPr lang="en-US" dirty="0" err="1" smtClean="0"/>
              <a:t>Raoult</a:t>
            </a:r>
            <a:r>
              <a:rPr lang="en-US" dirty="0" smtClean="0"/>
              <a:t> law, </a:t>
            </a:r>
            <a:r>
              <a:rPr lang="en-US" dirty="0" err="1" smtClean="0"/>
              <a:t>i.e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    (ii) ∆</a:t>
            </a:r>
            <a:r>
              <a:rPr lang="en-US" dirty="0" err="1" smtClean="0"/>
              <a:t>H</a:t>
            </a:r>
            <a:r>
              <a:rPr lang="en-US" baseline="-25000" dirty="0" err="1" smtClean="0"/>
              <a:t>mixing</a:t>
            </a:r>
            <a:r>
              <a:rPr lang="en-US" dirty="0" smtClean="0"/>
              <a:t> = 0</a:t>
            </a:r>
          </a:p>
          <a:p>
            <a:pPr>
              <a:buNone/>
            </a:pPr>
            <a:r>
              <a:rPr lang="en-US" dirty="0" smtClean="0"/>
              <a:t>    (iii) ∆</a:t>
            </a:r>
            <a:r>
              <a:rPr lang="en-US" dirty="0" err="1" smtClean="0"/>
              <a:t>V</a:t>
            </a:r>
            <a:r>
              <a:rPr lang="en-US" baseline="-25000" dirty="0" err="1" smtClean="0"/>
              <a:t>mixing</a:t>
            </a:r>
            <a:r>
              <a:rPr lang="en-US" dirty="0" smtClean="0"/>
              <a:t> = 0      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2030684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 marR="5080">
              <a:lnSpc>
                <a:spcPts val="3829"/>
              </a:lnSpc>
              <a:spcBef>
                <a:spcPts val="235"/>
              </a:spcBef>
            </a:pPr>
            <a:r>
              <a:rPr sz="3200" spc="-210" dirty="0">
                <a:latin typeface="Arial"/>
                <a:cs typeface="Arial"/>
              </a:rPr>
              <a:t>This </a:t>
            </a:r>
            <a:r>
              <a:rPr sz="3200" spc="-140" dirty="0">
                <a:latin typeface="Arial"/>
                <a:cs typeface="Arial"/>
              </a:rPr>
              <a:t>graph </a:t>
            </a:r>
            <a:r>
              <a:rPr sz="3200" spc="-190" dirty="0">
                <a:latin typeface="Arial"/>
                <a:cs typeface="Arial"/>
              </a:rPr>
              <a:t>shows </a:t>
            </a:r>
            <a:r>
              <a:rPr sz="3200" spc="-75" dirty="0">
                <a:latin typeface="Arial"/>
                <a:cs typeface="Arial"/>
              </a:rPr>
              <a:t>how </a:t>
            </a:r>
            <a:r>
              <a:rPr sz="3200" spc="-285" dirty="0">
                <a:latin typeface="Arial"/>
                <a:cs typeface="Arial"/>
              </a:rPr>
              <a:t>gases </a:t>
            </a:r>
            <a:r>
              <a:rPr sz="3200" spc="-185" dirty="0">
                <a:latin typeface="Arial"/>
                <a:cs typeface="Arial"/>
              </a:rPr>
              <a:t>decrease </a:t>
            </a:r>
            <a:r>
              <a:rPr sz="3200" spc="-40" dirty="0">
                <a:latin typeface="Arial"/>
                <a:cs typeface="Arial"/>
              </a:rPr>
              <a:t>in  </a:t>
            </a:r>
            <a:r>
              <a:rPr sz="3200" spc="-60" dirty="0">
                <a:latin typeface="Arial"/>
                <a:cs typeface="Arial"/>
              </a:rPr>
              <a:t>solubility </a:t>
            </a:r>
            <a:r>
              <a:rPr sz="3200" spc="-300" dirty="0">
                <a:latin typeface="Arial"/>
                <a:cs typeface="Arial"/>
              </a:rPr>
              <a:t>as </a:t>
            </a:r>
            <a:r>
              <a:rPr sz="3200" spc="-65">
                <a:latin typeface="Arial"/>
                <a:cs typeface="Arial"/>
              </a:rPr>
              <a:t>temperature</a:t>
            </a:r>
            <a:r>
              <a:rPr sz="3200" spc="-165">
                <a:latin typeface="Arial"/>
                <a:cs typeface="Arial"/>
              </a:rPr>
              <a:t> </a:t>
            </a:r>
            <a:r>
              <a:rPr sz="3200" spc="-180" smtClean="0">
                <a:latin typeface="Arial"/>
                <a:cs typeface="Arial"/>
              </a:rPr>
              <a:t>increases</a:t>
            </a:r>
            <a:r>
              <a:rPr lang="en-US" sz="3200" spc="-180" dirty="0" smtClean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ts val="3829"/>
              </a:lnSpc>
              <a:spcBef>
                <a:spcPts val="235"/>
              </a:spcBef>
            </a:pPr>
            <a:endParaRPr lang="en-US" spc="-180" dirty="0" smtClean="0">
              <a:latin typeface="Arial"/>
              <a:cs typeface="Arial"/>
            </a:endParaRPr>
          </a:p>
          <a:p>
            <a:pPr marL="12700" marR="5080">
              <a:lnSpc>
                <a:spcPts val="3829"/>
              </a:lnSpc>
              <a:spcBef>
                <a:spcPts val="235"/>
              </a:spcBef>
            </a:pPr>
            <a:endParaRPr sz="3200">
              <a:latin typeface="Arial"/>
              <a:cs typeface="Arial"/>
            </a:endParaRPr>
          </a:p>
        </p:txBody>
      </p:sp>
      <p:sp>
        <p:nvSpPr>
          <p:cNvPr id="5" name="object 3"/>
          <p:cNvSpPr/>
          <p:nvPr/>
        </p:nvSpPr>
        <p:spPr>
          <a:xfrm>
            <a:off x="2238883" y="2743200"/>
            <a:ext cx="3760141" cy="3911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120" dirty="0">
                <a:latin typeface="Arial"/>
                <a:cs typeface="Arial"/>
              </a:rPr>
              <a:t>Solubility </a:t>
            </a:r>
            <a:r>
              <a:rPr sz="4400" spc="-5" dirty="0">
                <a:latin typeface="Arial"/>
                <a:cs typeface="Arial"/>
              </a:rPr>
              <a:t>of</a:t>
            </a:r>
            <a:r>
              <a:rPr sz="4400" spc="-390" dirty="0">
                <a:latin typeface="Arial"/>
                <a:cs typeface="Arial"/>
              </a:rPr>
              <a:t> </a:t>
            </a:r>
            <a:r>
              <a:rPr sz="4400" spc="-445" dirty="0">
                <a:latin typeface="Arial"/>
                <a:cs typeface="Arial"/>
              </a:rPr>
              <a:t>Gases</a:t>
            </a:r>
            <a:endParaRPr sz="4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pc="-145" dirty="0" smtClean="0">
                <a:latin typeface="Arial"/>
                <a:cs typeface="Arial"/>
              </a:rPr>
              <a:t>When </a:t>
            </a:r>
            <a:r>
              <a:rPr lang="en-US" spc="-250" dirty="0" smtClean="0">
                <a:latin typeface="Arial"/>
                <a:cs typeface="Arial"/>
              </a:rPr>
              <a:t>a </a:t>
            </a:r>
            <a:r>
              <a:rPr lang="en-US" spc="-95" dirty="0" smtClean="0">
                <a:latin typeface="Arial"/>
                <a:cs typeface="Arial"/>
              </a:rPr>
              <a:t>solute </a:t>
            </a:r>
            <a:r>
              <a:rPr lang="en-US" spc="-165" dirty="0" smtClean="0">
                <a:latin typeface="Arial"/>
                <a:cs typeface="Arial"/>
              </a:rPr>
              <a:t>is </a:t>
            </a:r>
            <a:r>
              <a:rPr lang="en-US" spc="-150" dirty="0" smtClean="0">
                <a:latin typeface="Arial"/>
                <a:cs typeface="Arial"/>
              </a:rPr>
              <a:t>added </a:t>
            </a:r>
            <a:r>
              <a:rPr lang="en-US" spc="40" dirty="0" smtClean="0">
                <a:latin typeface="Arial"/>
                <a:cs typeface="Arial"/>
              </a:rPr>
              <a:t>to </a:t>
            </a:r>
            <a:r>
              <a:rPr lang="en-US" spc="-250" dirty="0" smtClean="0">
                <a:latin typeface="Arial"/>
                <a:cs typeface="Arial"/>
              </a:rPr>
              <a:t>a </a:t>
            </a:r>
            <a:r>
              <a:rPr lang="en-US" spc="-100" dirty="0" smtClean="0">
                <a:latin typeface="Arial"/>
                <a:cs typeface="Arial"/>
              </a:rPr>
              <a:t>solvent, </a:t>
            </a:r>
            <a:r>
              <a:rPr lang="en-US" spc="-40" dirty="0" smtClean="0">
                <a:latin typeface="Arial"/>
                <a:cs typeface="Arial"/>
              </a:rPr>
              <a:t>the  </a:t>
            </a:r>
            <a:r>
              <a:rPr lang="en-US" spc="-120" dirty="0" smtClean="0">
                <a:latin typeface="Arial"/>
                <a:cs typeface="Arial"/>
              </a:rPr>
              <a:t>freezing</a:t>
            </a:r>
            <a:r>
              <a:rPr lang="en-US" spc="-175" dirty="0" smtClean="0">
                <a:latin typeface="Arial"/>
                <a:cs typeface="Arial"/>
              </a:rPr>
              <a:t> </a:t>
            </a:r>
            <a:r>
              <a:rPr lang="en-US" spc="-20" dirty="0" smtClean="0">
                <a:latin typeface="Arial"/>
                <a:cs typeface="Arial"/>
              </a:rPr>
              <a:t>point</a:t>
            </a:r>
            <a:r>
              <a:rPr lang="en-US" spc="-175" dirty="0" smtClean="0">
                <a:latin typeface="Arial"/>
                <a:cs typeface="Arial"/>
              </a:rPr>
              <a:t> </a:t>
            </a:r>
            <a:r>
              <a:rPr lang="en-US" spc="-5" dirty="0" smtClean="0">
                <a:latin typeface="Arial"/>
                <a:cs typeface="Arial"/>
              </a:rPr>
              <a:t>of</a:t>
            </a:r>
            <a:r>
              <a:rPr lang="en-US" spc="-185" dirty="0" smtClean="0">
                <a:latin typeface="Arial"/>
                <a:cs typeface="Arial"/>
              </a:rPr>
              <a:t> </a:t>
            </a:r>
            <a:r>
              <a:rPr lang="en-US" spc="-45" dirty="0" smtClean="0">
                <a:latin typeface="Arial"/>
                <a:cs typeface="Arial"/>
              </a:rPr>
              <a:t>the</a:t>
            </a:r>
            <a:r>
              <a:rPr lang="en-US" spc="-180" dirty="0" smtClean="0">
                <a:latin typeface="Arial"/>
                <a:cs typeface="Arial"/>
              </a:rPr>
              <a:t> </a:t>
            </a:r>
            <a:r>
              <a:rPr lang="en-US" spc="-70" dirty="0" smtClean="0">
                <a:latin typeface="Arial"/>
                <a:cs typeface="Arial"/>
              </a:rPr>
              <a:t>solution</a:t>
            </a:r>
            <a:r>
              <a:rPr lang="en-US" spc="-175" dirty="0" smtClean="0">
                <a:latin typeface="Arial"/>
                <a:cs typeface="Arial"/>
              </a:rPr>
              <a:t> </a:t>
            </a:r>
            <a:r>
              <a:rPr lang="en-US" spc="-165" dirty="0" smtClean="0">
                <a:latin typeface="Arial"/>
                <a:cs typeface="Arial"/>
              </a:rPr>
              <a:t>is</a:t>
            </a:r>
            <a:r>
              <a:rPr lang="en-US" spc="-175" dirty="0" smtClean="0">
                <a:latin typeface="Arial"/>
                <a:cs typeface="Arial"/>
              </a:rPr>
              <a:t> </a:t>
            </a:r>
            <a:r>
              <a:rPr lang="en-US" spc="-50" dirty="0" smtClean="0">
                <a:latin typeface="Arial"/>
                <a:cs typeface="Arial"/>
              </a:rPr>
              <a:t>lower</a:t>
            </a:r>
            <a:r>
              <a:rPr lang="en-US" spc="-170" dirty="0" smtClean="0">
                <a:latin typeface="Arial"/>
                <a:cs typeface="Arial"/>
              </a:rPr>
              <a:t> </a:t>
            </a:r>
            <a:r>
              <a:rPr lang="en-US" spc="-75" dirty="0" smtClean="0">
                <a:latin typeface="Arial"/>
                <a:cs typeface="Arial"/>
              </a:rPr>
              <a:t>than  </a:t>
            </a:r>
            <a:r>
              <a:rPr lang="en-US" dirty="0" smtClean="0">
                <a:latin typeface="Arial"/>
                <a:cs typeface="Arial"/>
              </a:rPr>
              <a:t>that </a:t>
            </a:r>
            <a:r>
              <a:rPr lang="en-US" spc="-5" dirty="0" smtClean="0">
                <a:latin typeface="Arial"/>
                <a:cs typeface="Arial"/>
              </a:rPr>
              <a:t>of </a:t>
            </a:r>
            <a:r>
              <a:rPr lang="en-US" spc="-40" dirty="0" smtClean="0">
                <a:latin typeface="Arial"/>
                <a:cs typeface="Arial"/>
              </a:rPr>
              <a:t>the </a:t>
            </a:r>
            <a:r>
              <a:rPr lang="en-US" spc="-90" dirty="0" smtClean="0">
                <a:latin typeface="Arial"/>
                <a:cs typeface="Arial"/>
              </a:rPr>
              <a:t>pure</a:t>
            </a:r>
            <a:r>
              <a:rPr lang="en-US" spc="-660" dirty="0" smtClean="0">
                <a:latin typeface="Arial"/>
                <a:cs typeface="Arial"/>
              </a:rPr>
              <a:t> </a:t>
            </a:r>
            <a:r>
              <a:rPr lang="en-US" spc="-100" dirty="0" smtClean="0">
                <a:latin typeface="Arial"/>
                <a:cs typeface="Arial"/>
              </a:rPr>
              <a:t>solvent.</a:t>
            </a:r>
            <a:endParaRPr lang="en-US" dirty="0" smtClean="0">
              <a:latin typeface="Arial"/>
              <a:cs typeface="Arial"/>
            </a:endParaRPr>
          </a:p>
          <a:p>
            <a:pPr marL="393700">
              <a:tabLst>
                <a:tab pos="393065" algn="l"/>
                <a:tab pos="393700" algn="l"/>
              </a:tabLst>
            </a:pPr>
            <a:r>
              <a:rPr lang="en-US" spc="-130" dirty="0" smtClean="0">
                <a:latin typeface="Arial"/>
                <a:cs typeface="Arial"/>
              </a:rPr>
              <a:t>Equation </a:t>
            </a:r>
            <a:r>
              <a:rPr lang="en-US" spc="10" dirty="0" smtClean="0">
                <a:latin typeface="Arial"/>
                <a:cs typeface="Arial"/>
              </a:rPr>
              <a:t>for </a:t>
            </a:r>
            <a:r>
              <a:rPr lang="en-US" spc="-120" dirty="0" smtClean="0">
                <a:latin typeface="Arial"/>
                <a:cs typeface="Arial"/>
              </a:rPr>
              <a:t>freezing </a:t>
            </a:r>
            <a:r>
              <a:rPr lang="en-US" spc="-20" dirty="0" smtClean="0">
                <a:latin typeface="Arial"/>
                <a:cs typeface="Arial"/>
              </a:rPr>
              <a:t>point</a:t>
            </a:r>
            <a:r>
              <a:rPr lang="en-US" spc="-484" dirty="0" smtClean="0">
                <a:latin typeface="Arial"/>
                <a:cs typeface="Arial"/>
              </a:rPr>
              <a:t> </a:t>
            </a:r>
            <a:r>
              <a:rPr lang="en-US" spc="-135" dirty="0" smtClean="0">
                <a:latin typeface="Arial"/>
                <a:cs typeface="Arial"/>
              </a:rPr>
              <a:t>depression:</a:t>
            </a:r>
            <a:endParaRPr lang="en-US" dirty="0" smtClean="0">
              <a:latin typeface="Arial"/>
              <a:cs typeface="Arial"/>
            </a:endParaRPr>
          </a:p>
          <a:p>
            <a:pPr marL="793750" lvl="1">
              <a:spcBef>
                <a:spcPts val="390"/>
              </a:spcBef>
              <a:buFont typeface="Arial"/>
              <a:buChar char="–"/>
              <a:tabLst>
                <a:tab pos="793750" algn="l"/>
              </a:tabLst>
            </a:pPr>
            <a:r>
              <a:rPr lang="en-US" sz="4200" spc="-254" baseline="1984" dirty="0" smtClean="0">
                <a:latin typeface="Symbol"/>
                <a:cs typeface="Symbol"/>
              </a:rPr>
              <a:t></a:t>
            </a:r>
            <a:r>
              <a:rPr lang="en-US" sz="4200" spc="-254" baseline="1984" dirty="0" err="1" smtClean="0">
                <a:latin typeface="Arial"/>
                <a:cs typeface="Arial"/>
              </a:rPr>
              <a:t>T</a:t>
            </a:r>
            <a:r>
              <a:rPr lang="en-US" sz="2400" spc="-254" baseline="-20833" dirty="0" err="1" smtClean="0">
                <a:latin typeface="Arial"/>
                <a:cs typeface="Arial"/>
              </a:rPr>
              <a:t>f</a:t>
            </a:r>
            <a:r>
              <a:rPr lang="en-US" sz="2400" spc="-254" baseline="-20833" dirty="0" smtClean="0">
                <a:latin typeface="Arial"/>
                <a:cs typeface="Arial"/>
              </a:rPr>
              <a:t> </a:t>
            </a:r>
            <a:r>
              <a:rPr lang="en-US" sz="4200" spc="-367" baseline="1984" dirty="0" smtClean="0">
                <a:latin typeface="Arial"/>
                <a:cs typeface="Arial"/>
              </a:rPr>
              <a:t>=</a:t>
            </a:r>
            <a:r>
              <a:rPr lang="en-US" sz="4200" spc="-82" baseline="1984" dirty="0" smtClean="0">
                <a:latin typeface="Arial"/>
                <a:cs typeface="Arial"/>
              </a:rPr>
              <a:t> </a:t>
            </a:r>
            <a:r>
              <a:rPr lang="en-US" sz="4200" spc="-434" baseline="1984" dirty="0" err="1" smtClean="0">
                <a:latin typeface="Arial"/>
                <a:cs typeface="Arial"/>
              </a:rPr>
              <a:t>K</a:t>
            </a:r>
            <a:r>
              <a:rPr lang="en-US" sz="2400" spc="-434" baseline="-20833" dirty="0" err="1" smtClean="0">
                <a:latin typeface="Arial"/>
                <a:cs typeface="Arial"/>
              </a:rPr>
              <a:t>f</a:t>
            </a:r>
            <a:r>
              <a:rPr lang="en-US" sz="2400" spc="-434" baseline="-20833" dirty="0" smtClean="0">
                <a:latin typeface="Arial"/>
                <a:cs typeface="Arial"/>
              </a:rPr>
              <a:t> </a:t>
            </a:r>
            <a:r>
              <a:rPr lang="en-US" sz="4200" spc="225" baseline="1984" dirty="0" smtClean="0">
                <a:latin typeface="Arial"/>
                <a:cs typeface="Arial"/>
              </a:rPr>
              <a:t>•m</a:t>
            </a:r>
            <a:endParaRPr lang="en-US" sz="4200" baseline="1984" dirty="0" smtClean="0">
              <a:latin typeface="Arial"/>
              <a:cs typeface="Arial"/>
            </a:endParaRPr>
          </a:p>
          <a:p>
            <a:pPr marL="1193800" lvl="2">
              <a:spcBef>
                <a:spcPts val="720"/>
              </a:spcBef>
              <a:buFont typeface="Arial"/>
              <a:buChar char="•"/>
              <a:tabLst>
                <a:tab pos="1193800" algn="l"/>
              </a:tabLst>
            </a:pPr>
            <a:r>
              <a:rPr lang="en-US" sz="3600" spc="-225" baseline="1157" dirty="0" smtClean="0">
                <a:latin typeface="Symbol"/>
                <a:cs typeface="Symbol"/>
              </a:rPr>
              <a:t></a:t>
            </a:r>
            <a:r>
              <a:rPr lang="en-US" sz="3600" spc="-225" baseline="1157" dirty="0" err="1" smtClean="0">
                <a:latin typeface="Arial"/>
                <a:cs typeface="Arial"/>
              </a:rPr>
              <a:t>T</a:t>
            </a:r>
            <a:r>
              <a:rPr lang="en-US" sz="2100" spc="-225" baseline="-21825" dirty="0" err="1" smtClean="0">
                <a:latin typeface="Arial"/>
                <a:cs typeface="Arial"/>
              </a:rPr>
              <a:t>f</a:t>
            </a:r>
            <a:r>
              <a:rPr lang="en-US" sz="2100" spc="-225" baseline="-21825" dirty="0" smtClean="0">
                <a:latin typeface="Arial"/>
                <a:cs typeface="Arial"/>
              </a:rPr>
              <a:t> </a:t>
            </a:r>
            <a:r>
              <a:rPr lang="en-US" sz="3600" spc="-315" baseline="1157" dirty="0" smtClean="0">
                <a:latin typeface="Arial"/>
                <a:cs typeface="Arial"/>
              </a:rPr>
              <a:t>= </a:t>
            </a:r>
            <a:r>
              <a:rPr lang="en-US" sz="3600" spc="-225" baseline="1157" dirty="0" smtClean="0">
                <a:latin typeface="Arial"/>
                <a:cs typeface="Arial"/>
              </a:rPr>
              <a:t>change </a:t>
            </a:r>
            <a:r>
              <a:rPr lang="en-US" sz="3600" spc="-52" baseline="1157" dirty="0" smtClean="0">
                <a:latin typeface="Arial"/>
                <a:cs typeface="Arial"/>
              </a:rPr>
              <a:t>in </a:t>
            </a:r>
            <a:r>
              <a:rPr lang="en-US" sz="3600" spc="-135" baseline="1157" dirty="0" smtClean="0">
                <a:latin typeface="Arial"/>
                <a:cs typeface="Arial"/>
              </a:rPr>
              <a:t>freezing</a:t>
            </a:r>
            <a:r>
              <a:rPr lang="en-US" sz="3600" spc="-112" baseline="1157" dirty="0" smtClean="0">
                <a:latin typeface="Arial"/>
                <a:cs typeface="Arial"/>
              </a:rPr>
              <a:t> </a:t>
            </a:r>
            <a:r>
              <a:rPr lang="en-US" sz="3600" spc="-30" baseline="1157" dirty="0" smtClean="0">
                <a:latin typeface="Arial"/>
                <a:cs typeface="Arial"/>
              </a:rPr>
              <a:t>point</a:t>
            </a:r>
            <a:endParaRPr lang="en-US" sz="3600" baseline="1157" dirty="0" smtClean="0">
              <a:latin typeface="Arial"/>
              <a:cs typeface="Arial"/>
            </a:endParaRPr>
          </a:p>
          <a:p>
            <a:pPr marL="1193800" lvl="2">
              <a:spcBef>
                <a:spcPts val="670"/>
              </a:spcBef>
              <a:tabLst>
                <a:tab pos="1193800" algn="l"/>
              </a:tabLst>
            </a:pPr>
            <a:r>
              <a:rPr lang="en-US" sz="3600" spc="-375" baseline="1157" dirty="0" err="1" smtClean="0">
                <a:latin typeface="Arial"/>
                <a:cs typeface="Arial"/>
              </a:rPr>
              <a:t>K</a:t>
            </a:r>
            <a:r>
              <a:rPr lang="en-US" sz="2100" spc="-375" baseline="-21825" dirty="0" err="1" smtClean="0">
                <a:latin typeface="Arial"/>
                <a:cs typeface="Arial"/>
              </a:rPr>
              <a:t>f</a:t>
            </a:r>
            <a:r>
              <a:rPr lang="en-US" sz="2100" spc="-375" baseline="-21825" dirty="0" smtClean="0">
                <a:latin typeface="Arial"/>
                <a:cs typeface="Arial"/>
              </a:rPr>
              <a:t> </a:t>
            </a:r>
            <a:r>
              <a:rPr lang="en-US" sz="3600" spc="-315" baseline="1157" dirty="0" smtClean="0">
                <a:latin typeface="Arial"/>
                <a:cs typeface="Arial"/>
              </a:rPr>
              <a:t>= </a:t>
            </a:r>
            <a:r>
              <a:rPr lang="en-US" sz="3600" spc="-135" baseline="1157" dirty="0" smtClean="0">
                <a:latin typeface="Arial"/>
                <a:cs typeface="Arial"/>
              </a:rPr>
              <a:t>freezing </a:t>
            </a:r>
            <a:r>
              <a:rPr lang="en-US" sz="3600" spc="-30" baseline="1157" dirty="0" smtClean="0">
                <a:latin typeface="Arial"/>
                <a:cs typeface="Arial"/>
              </a:rPr>
              <a:t>point</a:t>
            </a:r>
            <a:r>
              <a:rPr lang="en-US" sz="3600" spc="-187" baseline="1157" dirty="0" smtClean="0">
                <a:latin typeface="Arial"/>
                <a:cs typeface="Arial"/>
              </a:rPr>
              <a:t> </a:t>
            </a:r>
            <a:r>
              <a:rPr lang="en-US" sz="3600" spc="-112" baseline="1157" dirty="0" smtClean="0">
                <a:latin typeface="Arial"/>
                <a:cs typeface="Arial"/>
              </a:rPr>
              <a:t>constant</a:t>
            </a:r>
            <a:endParaRPr lang="en-US" sz="3600" baseline="1157" dirty="0" smtClean="0">
              <a:latin typeface="Arial"/>
              <a:cs typeface="Arial"/>
            </a:endParaRPr>
          </a:p>
          <a:p>
            <a:pPr marL="1193800" lvl="2">
              <a:spcBef>
                <a:spcPts val="640"/>
              </a:spcBef>
              <a:tabLst>
                <a:tab pos="1193800" algn="l"/>
              </a:tabLst>
            </a:pPr>
            <a:r>
              <a:rPr lang="en-US" spc="-85" dirty="0" smtClean="0">
                <a:latin typeface="Arial"/>
                <a:cs typeface="Arial"/>
              </a:rPr>
              <a:t>m </a:t>
            </a:r>
            <a:r>
              <a:rPr lang="en-US" spc="-210" dirty="0" smtClean="0">
                <a:latin typeface="Arial"/>
                <a:cs typeface="Arial"/>
              </a:rPr>
              <a:t>= </a:t>
            </a:r>
            <a:r>
              <a:rPr lang="en-US" spc="-40" dirty="0" err="1" smtClean="0">
                <a:latin typeface="Arial"/>
                <a:cs typeface="Arial"/>
              </a:rPr>
              <a:t>molality</a:t>
            </a:r>
            <a:r>
              <a:rPr lang="en-US" spc="-40" dirty="0" smtClean="0">
                <a:latin typeface="Arial"/>
                <a:cs typeface="Arial"/>
              </a:rPr>
              <a:t> </a:t>
            </a:r>
            <a:r>
              <a:rPr lang="en-US" spc="-10" dirty="0" smtClean="0">
                <a:latin typeface="Arial"/>
                <a:cs typeface="Arial"/>
              </a:rPr>
              <a:t>of </a:t>
            </a:r>
            <a:r>
              <a:rPr lang="en-US" spc="-30" dirty="0" smtClean="0">
                <a:latin typeface="Arial"/>
                <a:cs typeface="Arial"/>
              </a:rPr>
              <a:t>the</a:t>
            </a:r>
            <a:r>
              <a:rPr lang="en-US" spc="-295" dirty="0" smtClean="0">
                <a:latin typeface="Arial"/>
                <a:cs typeface="Arial"/>
              </a:rPr>
              <a:t> </a:t>
            </a:r>
            <a:r>
              <a:rPr lang="en-US" spc="-55" dirty="0" smtClean="0">
                <a:latin typeface="Arial"/>
                <a:cs typeface="Arial"/>
              </a:rPr>
              <a:t>solution</a:t>
            </a:r>
            <a:endParaRPr lang="en-US" dirty="0" smtClean="0"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260" dirty="0"/>
              <a:t>Freezing </a:t>
            </a:r>
            <a:r>
              <a:rPr sz="4400" spc="-130" dirty="0"/>
              <a:t>Point</a:t>
            </a:r>
            <a:r>
              <a:rPr sz="4400" spc="-290" dirty="0"/>
              <a:t> </a:t>
            </a:r>
            <a:r>
              <a:rPr sz="4400" spc="-180" dirty="0"/>
              <a:t>Lowering</a:t>
            </a:r>
            <a:endParaRPr sz="4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pc="-145" dirty="0" smtClean="0">
                <a:latin typeface="Arial"/>
                <a:cs typeface="Arial"/>
              </a:rPr>
              <a:t>When </a:t>
            </a:r>
            <a:r>
              <a:rPr lang="en-US" spc="-250" dirty="0" smtClean="0">
                <a:latin typeface="Arial"/>
                <a:cs typeface="Arial"/>
              </a:rPr>
              <a:t>a </a:t>
            </a:r>
            <a:r>
              <a:rPr lang="en-US" spc="-95" dirty="0" smtClean="0">
                <a:latin typeface="Arial"/>
                <a:cs typeface="Arial"/>
              </a:rPr>
              <a:t>solute </a:t>
            </a:r>
            <a:r>
              <a:rPr lang="en-US" spc="-165" dirty="0" smtClean="0">
                <a:latin typeface="Arial"/>
                <a:cs typeface="Arial"/>
              </a:rPr>
              <a:t>is </a:t>
            </a:r>
            <a:r>
              <a:rPr lang="en-US" spc="-150" dirty="0" smtClean="0">
                <a:latin typeface="Arial"/>
                <a:cs typeface="Arial"/>
              </a:rPr>
              <a:t>added </a:t>
            </a:r>
            <a:r>
              <a:rPr lang="en-US" spc="40" dirty="0" smtClean="0">
                <a:latin typeface="Arial"/>
                <a:cs typeface="Arial"/>
              </a:rPr>
              <a:t>to </a:t>
            </a:r>
            <a:r>
              <a:rPr lang="en-US" spc="-250" dirty="0" smtClean="0">
                <a:latin typeface="Arial"/>
                <a:cs typeface="Arial"/>
              </a:rPr>
              <a:t>a </a:t>
            </a:r>
            <a:r>
              <a:rPr lang="en-US" spc="-100" dirty="0" smtClean="0">
                <a:latin typeface="Arial"/>
                <a:cs typeface="Arial"/>
              </a:rPr>
              <a:t>solvent, </a:t>
            </a:r>
            <a:r>
              <a:rPr lang="en-US" spc="-40" dirty="0" smtClean="0">
                <a:latin typeface="Arial"/>
                <a:cs typeface="Arial"/>
              </a:rPr>
              <a:t>the  </a:t>
            </a:r>
            <a:r>
              <a:rPr lang="en-US" spc="-75" dirty="0" smtClean="0">
                <a:latin typeface="Arial"/>
                <a:cs typeface="Arial"/>
              </a:rPr>
              <a:t>boiling</a:t>
            </a:r>
            <a:r>
              <a:rPr lang="en-US" spc="-170" dirty="0" smtClean="0">
                <a:latin typeface="Arial"/>
                <a:cs typeface="Arial"/>
              </a:rPr>
              <a:t> </a:t>
            </a:r>
            <a:r>
              <a:rPr lang="en-US" spc="-25" dirty="0" smtClean="0">
                <a:latin typeface="Arial"/>
                <a:cs typeface="Arial"/>
              </a:rPr>
              <a:t>point</a:t>
            </a:r>
            <a:r>
              <a:rPr lang="en-US" spc="-175" dirty="0" smtClean="0">
                <a:latin typeface="Arial"/>
                <a:cs typeface="Arial"/>
              </a:rPr>
              <a:t> </a:t>
            </a:r>
            <a:r>
              <a:rPr lang="en-US" spc="-5" dirty="0" smtClean="0">
                <a:latin typeface="Arial"/>
                <a:cs typeface="Arial"/>
              </a:rPr>
              <a:t>of</a:t>
            </a:r>
            <a:r>
              <a:rPr lang="en-US" spc="-180" dirty="0" smtClean="0">
                <a:latin typeface="Arial"/>
                <a:cs typeface="Arial"/>
              </a:rPr>
              <a:t> </a:t>
            </a:r>
            <a:r>
              <a:rPr lang="en-US" spc="-40" dirty="0" smtClean="0">
                <a:latin typeface="Arial"/>
                <a:cs typeface="Arial"/>
              </a:rPr>
              <a:t>the</a:t>
            </a:r>
            <a:r>
              <a:rPr lang="en-US" spc="-170" dirty="0" smtClean="0">
                <a:latin typeface="Arial"/>
                <a:cs typeface="Arial"/>
              </a:rPr>
              <a:t> </a:t>
            </a:r>
            <a:r>
              <a:rPr lang="en-US" spc="-70" dirty="0" smtClean="0">
                <a:latin typeface="Arial"/>
                <a:cs typeface="Arial"/>
              </a:rPr>
              <a:t>solution</a:t>
            </a:r>
            <a:r>
              <a:rPr lang="en-US" spc="-175" dirty="0" smtClean="0">
                <a:latin typeface="Arial"/>
                <a:cs typeface="Arial"/>
              </a:rPr>
              <a:t> </a:t>
            </a:r>
            <a:r>
              <a:rPr lang="en-US" spc="-165" dirty="0" smtClean="0">
                <a:latin typeface="Arial"/>
                <a:cs typeface="Arial"/>
              </a:rPr>
              <a:t>is</a:t>
            </a:r>
            <a:r>
              <a:rPr lang="en-US" spc="-185" dirty="0" smtClean="0">
                <a:latin typeface="Arial"/>
                <a:cs typeface="Arial"/>
              </a:rPr>
              <a:t> </a:t>
            </a:r>
            <a:r>
              <a:rPr lang="en-US" spc="-100" dirty="0" smtClean="0">
                <a:latin typeface="Arial"/>
                <a:cs typeface="Arial"/>
              </a:rPr>
              <a:t>higher</a:t>
            </a:r>
            <a:r>
              <a:rPr lang="en-US" spc="-170" dirty="0" smtClean="0">
                <a:latin typeface="Arial"/>
                <a:cs typeface="Arial"/>
              </a:rPr>
              <a:t> </a:t>
            </a:r>
            <a:r>
              <a:rPr lang="en-US" spc="-75" dirty="0" smtClean="0">
                <a:latin typeface="Arial"/>
                <a:cs typeface="Arial"/>
              </a:rPr>
              <a:t>than</a:t>
            </a:r>
            <a:r>
              <a:rPr lang="en-US" spc="-175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that  </a:t>
            </a:r>
            <a:r>
              <a:rPr lang="en-US" spc="-5" dirty="0" smtClean="0">
                <a:latin typeface="Arial"/>
                <a:cs typeface="Arial"/>
              </a:rPr>
              <a:t>of </a:t>
            </a:r>
            <a:r>
              <a:rPr lang="en-US" spc="-40" dirty="0" smtClean="0">
                <a:latin typeface="Arial"/>
                <a:cs typeface="Arial"/>
              </a:rPr>
              <a:t>the </a:t>
            </a:r>
            <a:r>
              <a:rPr lang="en-US" spc="-90" dirty="0" smtClean="0">
                <a:latin typeface="Arial"/>
                <a:cs typeface="Arial"/>
              </a:rPr>
              <a:t>pure</a:t>
            </a:r>
            <a:r>
              <a:rPr lang="en-US" spc="-475" dirty="0" smtClean="0">
                <a:latin typeface="Arial"/>
                <a:cs typeface="Arial"/>
              </a:rPr>
              <a:t> </a:t>
            </a:r>
            <a:r>
              <a:rPr lang="en-US" spc="-100" dirty="0" smtClean="0">
                <a:latin typeface="Arial"/>
                <a:cs typeface="Arial"/>
              </a:rPr>
              <a:t>solvent</a:t>
            </a:r>
            <a:endParaRPr lang="en-US" dirty="0" smtClean="0">
              <a:latin typeface="Arial"/>
              <a:cs typeface="Arial"/>
            </a:endParaRPr>
          </a:p>
          <a:p>
            <a:pPr marL="368300">
              <a:spcBef>
                <a:spcPts val="790"/>
              </a:spcBef>
              <a:tabLst>
                <a:tab pos="367665" algn="l"/>
                <a:tab pos="368300" algn="l"/>
              </a:tabLst>
            </a:pPr>
            <a:r>
              <a:rPr lang="en-US" spc="-130" dirty="0" smtClean="0">
                <a:latin typeface="Arial"/>
                <a:cs typeface="Arial"/>
              </a:rPr>
              <a:t>Equation </a:t>
            </a:r>
            <a:r>
              <a:rPr lang="en-US" spc="10" dirty="0" smtClean="0">
                <a:latin typeface="Arial"/>
                <a:cs typeface="Arial"/>
              </a:rPr>
              <a:t>for </a:t>
            </a:r>
            <a:r>
              <a:rPr lang="en-US" spc="-75" dirty="0" smtClean="0">
                <a:latin typeface="Arial"/>
                <a:cs typeface="Arial"/>
              </a:rPr>
              <a:t>boiling </a:t>
            </a:r>
            <a:r>
              <a:rPr lang="en-US" spc="-25" dirty="0" smtClean="0">
                <a:latin typeface="Arial"/>
                <a:cs typeface="Arial"/>
              </a:rPr>
              <a:t>point</a:t>
            </a:r>
            <a:r>
              <a:rPr lang="en-US" spc="-500" dirty="0" smtClean="0">
                <a:latin typeface="Arial"/>
                <a:cs typeface="Arial"/>
              </a:rPr>
              <a:t> </a:t>
            </a:r>
            <a:r>
              <a:rPr lang="en-US" spc="-90" dirty="0" smtClean="0">
                <a:latin typeface="Arial"/>
                <a:cs typeface="Arial"/>
              </a:rPr>
              <a:t>elevation</a:t>
            </a:r>
            <a:endParaRPr lang="en-US" dirty="0" smtClean="0">
              <a:latin typeface="Arial"/>
              <a:cs typeface="Arial"/>
            </a:endParaRPr>
          </a:p>
          <a:p>
            <a:pPr marL="768350" lvl="1">
              <a:spcBef>
                <a:spcPts val="780"/>
              </a:spcBef>
              <a:buFont typeface="Arial"/>
              <a:buChar char="–"/>
              <a:tabLst>
                <a:tab pos="768350" algn="l"/>
              </a:tabLst>
            </a:pPr>
            <a:r>
              <a:rPr lang="en-US" sz="4200" spc="-375" baseline="1984" dirty="0" smtClean="0">
                <a:latin typeface="Symbol"/>
                <a:cs typeface="Symbol"/>
              </a:rPr>
              <a:t></a:t>
            </a:r>
            <a:r>
              <a:rPr lang="en-US" sz="4200" spc="-375" baseline="1984" dirty="0" smtClean="0">
                <a:latin typeface="Arial"/>
                <a:cs typeface="Arial"/>
              </a:rPr>
              <a:t>T</a:t>
            </a:r>
            <a:r>
              <a:rPr lang="en-US" sz="2400" spc="-375" baseline="-20833" dirty="0" smtClean="0">
                <a:latin typeface="Arial"/>
                <a:cs typeface="Arial"/>
              </a:rPr>
              <a:t>b </a:t>
            </a:r>
            <a:r>
              <a:rPr lang="en-US" sz="4200" spc="-367" baseline="1984" dirty="0" smtClean="0">
                <a:latin typeface="Arial"/>
                <a:cs typeface="Arial"/>
              </a:rPr>
              <a:t>=</a:t>
            </a:r>
            <a:r>
              <a:rPr lang="en-US" sz="4200" spc="-142" baseline="1984" dirty="0" smtClean="0">
                <a:latin typeface="Arial"/>
                <a:cs typeface="Arial"/>
              </a:rPr>
              <a:t> </a:t>
            </a:r>
            <a:r>
              <a:rPr lang="en-US" sz="4200" spc="-615" baseline="1984" dirty="0" smtClean="0">
                <a:latin typeface="Arial"/>
                <a:cs typeface="Arial"/>
              </a:rPr>
              <a:t>K</a:t>
            </a:r>
            <a:r>
              <a:rPr lang="en-US" sz="2400" spc="-615" baseline="-20833" dirty="0" smtClean="0">
                <a:latin typeface="Arial"/>
                <a:cs typeface="Arial"/>
              </a:rPr>
              <a:t>b </a:t>
            </a:r>
            <a:r>
              <a:rPr lang="en-US" sz="4200" spc="225" baseline="1984" dirty="0" smtClean="0">
                <a:latin typeface="Arial"/>
                <a:cs typeface="Arial"/>
              </a:rPr>
              <a:t>•m</a:t>
            </a:r>
            <a:endParaRPr lang="en-US" sz="4200" baseline="1984" dirty="0" smtClean="0">
              <a:latin typeface="Arial"/>
              <a:cs typeface="Arial"/>
            </a:endParaRPr>
          </a:p>
          <a:p>
            <a:pPr marL="1168400" lvl="2">
              <a:spcBef>
                <a:spcPts val="1050"/>
              </a:spcBef>
              <a:buFont typeface="Arial"/>
              <a:buChar char="•"/>
              <a:tabLst>
                <a:tab pos="1168400" algn="l"/>
              </a:tabLst>
            </a:pPr>
            <a:r>
              <a:rPr lang="en-US" sz="3600" spc="-337" baseline="1157" dirty="0" smtClean="0">
                <a:latin typeface="Symbol"/>
                <a:cs typeface="Symbol"/>
              </a:rPr>
              <a:t></a:t>
            </a:r>
            <a:r>
              <a:rPr lang="en-US" sz="3600" spc="-337" baseline="1157" dirty="0" smtClean="0">
                <a:latin typeface="Arial"/>
                <a:cs typeface="Arial"/>
              </a:rPr>
              <a:t>T</a:t>
            </a:r>
            <a:r>
              <a:rPr lang="en-US" sz="2100" spc="-337" baseline="-21825" dirty="0" smtClean="0">
                <a:latin typeface="Arial"/>
                <a:cs typeface="Arial"/>
              </a:rPr>
              <a:t>b </a:t>
            </a:r>
            <a:r>
              <a:rPr lang="en-US" sz="3600" spc="-315" baseline="1157" dirty="0" smtClean="0">
                <a:latin typeface="Arial"/>
                <a:cs typeface="Arial"/>
              </a:rPr>
              <a:t>= </a:t>
            </a:r>
            <a:r>
              <a:rPr lang="en-US" sz="3600" spc="-225" baseline="1157" dirty="0" smtClean="0">
                <a:latin typeface="Arial"/>
                <a:cs typeface="Arial"/>
              </a:rPr>
              <a:t>change </a:t>
            </a:r>
            <a:r>
              <a:rPr lang="en-US" sz="3600" spc="-52" baseline="1157" dirty="0" smtClean="0">
                <a:latin typeface="Arial"/>
                <a:cs typeface="Arial"/>
              </a:rPr>
              <a:t>in </a:t>
            </a:r>
            <a:r>
              <a:rPr lang="en-US" sz="3600" spc="-89" baseline="1157" dirty="0" smtClean="0">
                <a:latin typeface="Arial"/>
                <a:cs typeface="Arial"/>
              </a:rPr>
              <a:t>boiling</a:t>
            </a:r>
            <a:r>
              <a:rPr lang="en-US" sz="3600" spc="-127" baseline="1157" dirty="0" smtClean="0">
                <a:latin typeface="Arial"/>
                <a:cs typeface="Arial"/>
              </a:rPr>
              <a:t> </a:t>
            </a:r>
            <a:r>
              <a:rPr lang="en-US" sz="3600" spc="-30" baseline="1157" dirty="0" smtClean="0">
                <a:latin typeface="Arial"/>
                <a:cs typeface="Arial"/>
              </a:rPr>
              <a:t>point</a:t>
            </a:r>
            <a:endParaRPr lang="en-US" sz="3600" baseline="1157" dirty="0" smtClean="0">
              <a:latin typeface="Arial"/>
              <a:cs typeface="Arial"/>
            </a:endParaRPr>
          </a:p>
          <a:p>
            <a:pPr marL="1168400" lvl="2">
              <a:spcBef>
                <a:spcPts val="990"/>
              </a:spcBef>
              <a:tabLst>
                <a:tab pos="1168400" algn="l"/>
              </a:tabLst>
            </a:pPr>
            <a:r>
              <a:rPr lang="en-US" sz="3600" spc="-532" baseline="1157" dirty="0" smtClean="0">
                <a:latin typeface="Arial"/>
                <a:cs typeface="Arial"/>
              </a:rPr>
              <a:t>K</a:t>
            </a:r>
            <a:r>
              <a:rPr lang="en-US" sz="2100" spc="-532" baseline="-21825" dirty="0" smtClean="0">
                <a:latin typeface="Arial"/>
                <a:cs typeface="Arial"/>
              </a:rPr>
              <a:t>b </a:t>
            </a:r>
            <a:r>
              <a:rPr lang="en-US" sz="3600" spc="-315" baseline="1157" dirty="0" smtClean="0">
                <a:latin typeface="Arial"/>
                <a:cs typeface="Arial"/>
              </a:rPr>
              <a:t>= </a:t>
            </a:r>
            <a:r>
              <a:rPr lang="en-US" sz="3600" spc="-89" baseline="1157" dirty="0" smtClean="0">
                <a:latin typeface="Arial"/>
                <a:cs typeface="Arial"/>
              </a:rPr>
              <a:t>boiling </a:t>
            </a:r>
            <a:r>
              <a:rPr lang="en-US" sz="3600" spc="-30" baseline="1157" dirty="0" smtClean="0">
                <a:latin typeface="Arial"/>
                <a:cs typeface="Arial"/>
              </a:rPr>
              <a:t>point</a:t>
            </a:r>
            <a:r>
              <a:rPr lang="en-US" sz="3600" spc="-187" baseline="1157" dirty="0" smtClean="0">
                <a:latin typeface="Arial"/>
                <a:cs typeface="Arial"/>
              </a:rPr>
              <a:t> </a:t>
            </a:r>
            <a:r>
              <a:rPr lang="en-US" sz="3600" spc="-120" baseline="1157" dirty="0" smtClean="0">
                <a:latin typeface="Arial"/>
                <a:cs typeface="Arial"/>
              </a:rPr>
              <a:t>constant</a:t>
            </a:r>
            <a:endParaRPr lang="en-US" sz="3600" baseline="1157" dirty="0" smtClean="0">
              <a:latin typeface="Arial"/>
              <a:cs typeface="Arial"/>
            </a:endParaRPr>
          </a:p>
          <a:p>
            <a:pPr marL="1168400" lvl="2">
              <a:spcBef>
                <a:spcPts val="930"/>
              </a:spcBef>
              <a:tabLst>
                <a:tab pos="1168400" algn="l"/>
              </a:tabLst>
            </a:pPr>
            <a:r>
              <a:rPr lang="en-US" spc="50" dirty="0" smtClean="0">
                <a:latin typeface="Arial"/>
                <a:cs typeface="Arial"/>
              </a:rPr>
              <a:t>M </a:t>
            </a:r>
            <a:r>
              <a:rPr lang="en-US" spc="-210" dirty="0" smtClean="0">
                <a:latin typeface="Arial"/>
                <a:cs typeface="Arial"/>
              </a:rPr>
              <a:t>= </a:t>
            </a:r>
            <a:r>
              <a:rPr lang="en-US" spc="-40" dirty="0" err="1" smtClean="0">
                <a:latin typeface="Arial"/>
                <a:cs typeface="Arial"/>
              </a:rPr>
              <a:t>molality</a:t>
            </a:r>
            <a:r>
              <a:rPr lang="en-US" spc="-40" dirty="0" smtClean="0">
                <a:latin typeface="Arial"/>
                <a:cs typeface="Arial"/>
              </a:rPr>
              <a:t> </a:t>
            </a:r>
            <a:r>
              <a:rPr lang="en-US" spc="-10" dirty="0" smtClean="0">
                <a:latin typeface="Arial"/>
                <a:cs typeface="Arial"/>
              </a:rPr>
              <a:t>of </a:t>
            </a:r>
            <a:r>
              <a:rPr lang="en-US" spc="-30" dirty="0" smtClean="0">
                <a:latin typeface="Arial"/>
                <a:cs typeface="Arial"/>
              </a:rPr>
              <a:t>the</a:t>
            </a:r>
            <a:r>
              <a:rPr lang="en-US" spc="-430" dirty="0" smtClean="0">
                <a:latin typeface="Arial"/>
                <a:cs typeface="Arial"/>
              </a:rPr>
              <a:t> </a:t>
            </a:r>
            <a:r>
              <a:rPr lang="en-US" spc="-55" dirty="0" smtClean="0">
                <a:latin typeface="Arial"/>
                <a:cs typeface="Arial"/>
              </a:rPr>
              <a:t>solution</a:t>
            </a:r>
            <a:endParaRPr lang="en-US" dirty="0" smtClean="0"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160" dirty="0"/>
              <a:t>Boiling </a:t>
            </a:r>
            <a:r>
              <a:rPr sz="4400" spc="-130" dirty="0"/>
              <a:t>Point</a:t>
            </a:r>
            <a:r>
              <a:rPr sz="4400" spc="-365" dirty="0"/>
              <a:t> </a:t>
            </a:r>
            <a:r>
              <a:rPr sz="4400" spc="-175" dirty="0"/>
              <a:t>Elevation</a:t>
            </a:r>
            <a:endParaRPr sz="4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Osmosis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55600" marR="13970">
              <a:spcBef>
                <a:spcPts val="95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lang="en-US" b="1" spc="-5" dirty="0" err="1" smtClean="0">
                <a:solidFill>
                  <a:srgbClr val="FF0000"/>
                </a:solidFill>
                <a:latin typeface="Arial"/>
                <a:cs typeface="Arial"/>
              </a:rPr>
              <a:t>Semipermeable</a:t>
            </a:r>
            <a:r>
              <a:rPr lang="en-US" b="1" spc="-5" dirty="0" smtClean="0">
                <a:solidFill>
                  <a:srgbClr val="FF0000"/>
                </a:solidFill>
                <a:latin typeface="Arial"/>
                <a:cs typeface="Arial"/>
              </a:rPr>
              <a:t> membranes </a:t>
            </a:r>
            <a:r>
              <a:rPr lang="en-US" b="1" spc="-5" dirty="0" smtClean="0">
                <a:latin typeface="Arial"/>
                <a:cs typeface="Arial"/>
              </a:rPr>
              <a:t>allow some particles to pass through </a:t>
            </a:r>
            <a:r>
              <a:rPr lang="en-US" b="1" spc="5" dirty="0" smtClean="0">
                <a:latin typeface="Arial"/>
                <a:cs typeface="Arial"/>
              </a:rPr>
              <a:t>while  </a:t>
            </a:r>
            <a:r>
              <a:rPr lang="en-US" b="1" spc="-5" dirty="0" smtClean="0">
                <a:latin typeface="Arial"/>
                <a:cs typeface="Arial"/>
              </a:rPr>
              <a:t>blocking others. In biological </a:t>
            </a:r>
            <a:r>
              <a:rPr lang="en-US" b="1" spc="-10" dirty="0" smtClean="0">
                <a:latin typeface="Arial"/>
                <a:cs typeface="Arial"/>
              </a:rPr>
              <a:t>systems, </a:t>
            </a:r>
            <a:r>
              <a:rPr lang="en-US" b="1" spc="-5" dirty="0" smtClean="0">
                <a:latin typeface="Arial"/>
                <a:cs typeface="Arial"/>
              </a:rPr>
              <a:t>most </a:t>
            </a:r>
            <a:r>
              <a:rPr lang="en-US" b="1" spc="-5" dirty="0" err="1" smtClean="0">
                <a:latin typeface="Arial"/>
                <a:cs typeface="Arial"/>
              </a:rPr>
              <a:t>semipermeable</a:t>
            </a:r>
            <a:r>
              <a:rPr lang="en-US" b="1" spc="-5" dirty="0" smtClean="0">
                <a:latin typeface="Arial"/>
                <a:cs typeface="Arial"/>
              </a:rPr>
              <a:t>  membranes (such as cell </a:t>
            </a:r>
            <a:r>
              <a:rPr lang="en-US" b="1" dirty="0" smtClean="0">
                <a:latin typeface="Arial"/>
                <a:cs typeface="Arial"/>
              </a:rPr>
              <a:t>walls) </a:t>
            </a:r>
            <a:r>
              <a:rPr lang="en-US" b="1" spc="-5" dirty="0" smtClean="0">
                <a:latin typeface="Arial"/>
                <a:cs typeface="Arial"/>
              </a:rPr>
              <a:t>allow </a:t>
            </a:r>
            <a:r>
              <a:rPr lang="en-US" b="1" spc="5" dirty="0" smtClean="0">
                <a:latin typeface="Arial"/>
                <a:cs typeface="Arial"/>
              </a:rPr>
              <a:t>water </a:t>
            </a:r>
            <a:r>
              <a:rPr lang="en-US" b="1" spc="-5" dirty="0" smtClean="0">
                <a:latin typeface="Arial"/>
                <a:cs typeface="Arial"/>
              </a:rPr>
              <a:t>to pass through, </a:t>
            </a:r>
            <a:r>
              <a:rPr lang="en-US" b="1" spc="-10" dirty="0" smtClean="0">
                <a:latin typeface="Arial"/>
                <a:cs typeface="Arial"/>
              </a:rPr>
              <a:t>but </a:t>
            </a:r>
            <a:r>
              <a:rPr lang="en-US" b="1" spc="-5" dirty="0" smtClean="0">
                <a:latin typeface="Arial"/>
                <a:cs typeface="Arial"/>
              </a:rPr>
              <a:t>block  solutes.</a:t>
            </a:r>
            <a:endParaRPr lang="en-US" dirty="0" smtClean="0">
              <a:latin typeface="Arial"/>
              <a:cs typeface="Arial"/>
            </a:endParaRPr>
          </a:p>
          <a:p>
            <a:pPr>
              <a:lnSpc>
                <a:spcPct val="100000"/>
              </a:lnSpc>
              <a:buChar char=""/>
            </a:pPr>
            <a:endParaRPr lang="en-US" sz="3600" dirty="0" smtClean="0">
              <a:latin typeface="Arial"/>
              <a:cs typeface="Arial"/>
            </a:endParaRPr>
          </a:p>
          <a:p>
            <a:pPr marL="355600" marR="214629">
              <a:spcBef>
                <a:spcPts val="1450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lang="en-US" b="1" spc="-5" dirty="0" smtClean="0">
                <a:latin typeface="Arial"/>
                <a:cs typeface="Arial"/>
              </a:rPr>
              <a:t>In osmosis, there is net </a:t>
            </a:r>
            <a:r>
              <a:rPr lang="en-US" b="1" spc="-10" dirty="0" smtClean="0">
                <a:latin typeface="Arial"/>
                <a:cs typeface="Arial"/>
              </a:rPr>
              <a:t>movement </a:t>
            </a:r>
            <a:r>
              <a:rPr lang="en-US" b="1" spc="-5" dirty="0" smtClean="0">
                <a:latin typeface="Arial"/>
                <a:cs typeface="Arial"/>
              </a:rPr>
              <a:t>of </a:t>
            </a:r>
            <a:r>
              <a:rPr lang="en-US" b="1" spc="-10" dirty="0" smtClean="0">
                <a:latin typeface="Arial"/>
                <a:cs typeface="Arial"/>
              </a:rPr>
              <a:t>solvent </a:t>
            </a:r>
            <a:r>
              <a:rPr lang="en-US" b="1" spc="-5" dirty="0" smtClean="0">
                <a:latin typeface="Arial"/>
                <a:cs typeface="Arial"/>
              </a:rPr>
              <a:t>from </a:t>
            </a:r>
            <a:r>
              <a:rPr lang="en-US" b="1" spc="-10" dirty="0" smtClean="0">
                <a:latin typeface="Arial"/>
                <a:cs typeface="Arial"/>
              </a:rPr>
              <a:t>the </a:t>
            </a:r>
            <a:r>
              <a:rPr lang="en-US" b="1" spc="-5" dirty="0" smtClean="0">
                <a:latin typeface="Arial"/>
                <a:cs typeface="Arial"/>
              </a:rPr>
              <a:t>area of </a:t>
            </a:r>
            <a:r>
              <a:rPr lang="en-US" b="1" spc="-5" dirty="0" smtClean="0">
                <a:solidFill>
                  <a:srgbClr val="FF0000"/>
                </a:solidFill>
                <a:latin typeface="Arial"/>
                <a:cs typeface="Arial"/>
              </a:rPr>
              <a:t>higher  </a:t>
            </a:r>
            <a:r>
              <a:rPr lang="en-US" b="1" spc="-10" dirty="0" smtClean="0">
                <a:solidFill>
                  <a:srgbClr val="FF0000"/>
                </a:solidFill>
                <a:latin typeface="Arial"/>
                <a:cs typeface="Arial"/>
              </a:rPr>
              <a:t>solvent </a:t>
            </a:r>
            <a:r>
              <a:rPr lang="en-US" b="1" spc="-5" dirty="0" smtClean="0">
                <a:solidFill>
                  <a:srgbClr val="FF0000"/>
                </a:solidFill>
                <a:latin typeface="Arial"/>
                <a:cs typeface="Arial"/>
              </a:rPr>
              <a:t>concentration </a:t>
            </a:r>
            <a:r>
              <a:rPr lang="en-US" b="1" spc="-5" dirty="0" smtClean="0">
                <a:latin typeface="Arial"/>
                <a:cs typeface="Arial"/>
              </a:rPr>
              <a:t>(</a:t>
            </a:r>
            <a:r>
              <a:rPr lang="en-US" b="1" i="1" spc="-5" dirty="0" smtClean="0">
                <a:latin typeface="Arial"/>
                <a:cs typeface="Arial"/>
              </a:rPr>
              <a:t>lower solute concentration</a:t>
            </a:r>
            <a:r>
              <a:rPr lang="en-US" b="1" spc="-5" dirty="0" smtClean="0">
                <a:latin typeface="Arial"/>
                <a:cs typeface="Arial"/>
              </a:rPr>
              <a:t>) to </a:t>
            </a:r>
            <a:r>
              <a:rPr lang="en-US" b="1" spc="-10" dirty="0" smtClean="0">
                <a:latin typeface="Arial"/>
                <a:cs typeface="Arial"/>
              </a:rPr>
              <a:t>the </a:t>
            </a:r>
            <a:r>
              <a:rPr lang="en-US" b="1" spc="-5" dirty="0" smtClean="0">
                <a:latin typeface="Arial"/>
                <a:cs typeface="Arial"/>
              </a:rPr>
              <a:t>are of </a:t>
            </a:r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lower  </a:t>
            </a:r>
            <a:r>
              <a:rPr lang="en-US" b="1" spc="-10" dirty="0" smtClean="0">
                <a:solidFill>
                  <a:srgbClr val="FF0000"/>
                </a:solidFill>
                <a:latin typeface="Arial"/>
                <a:cs typeface="Arial"/>
              </a:rPr>
              <a:t>solvent </a:t>
            </a:r>
            <a:r>
              <a:rPr lang="en-US" b="1" spc="-5" dirty="0" smtClean="0">
                <a:solidFill>
                  <a:srgbClr val="FF0000"/>
                </a:solidFill>
                <a:latin typeface="Arial"/>
                <a:cs typeface="Arial"/>
              </a:rPr>
              <a:t>concentration </a:t>
            </a:r>
            <a:r>
              <a:rPr lang="en-US" b="1" spc="-5" dirty="0" smtClean="0">
                <a:latin typeface="Arial"/>
                <a:cs typeface="Arial"/>
              </a:rPr>
              <a:t>(</a:t>
            </a:r>
            <a:r>
              <a:rPr lang="en-US" b="1" i="1" spc="-5" dirty="0" smtClean="0">
                <a:latin typeface="Arial"/>
                <a:cs typeface="Arial"/>
              </a:rPr>
              <a:t>higher solute</a:t>
            </a:r>
            <a:r>
              <a:rPr lang="en-US" b="1" i="1" spc="165" dirty="0" smtClean="0">
                <a:latin typeface="Arial"/>
                <a:cs typeface="Arial"/>
              </a:rPr>
              <a:t> </a:t>
            </a:r>
            <a:r>
              <a:rPr lang="en-US" b="1" i="1" spc="-5" dirty="0" smtClean="0">
                <a:latin typeface="Arial"/>
                <a:cs typeface="Arial"/>
              </a:rPr>
              <a:t>concentration.</a:t>
            </a:r>
            <a:endParaRPr lang="en-US" dirty="0" smtClean="0">
              <a:latin typeface="Arial"/>
              <a:cs typeface="Arial"/>
            </a:endParaRPr>
          </a:p>
          <a:p>
            <a:pPr>
              <a:lnSpc>
                <a:spcPct val="100000"/>
              </a:lnSpc>
              <a:buChar char=""/>
            </a:pPr>
            <a:endParaRPr lang="en-US" sz="3600" dirty="0" smtClean="0">
              <a:latin typeface="Arial"/>
              <a:cs typeface="Arial"/>
            </a:endParaRPr>
          </a:p>
          <a:p>
            <a:pPr marL="355600">
              <a:spcBef>
                <a:spcPts val="1445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lang="en-US" b="1" spc="-15" dirty="0" smtClean="0">
                <a:latin typeface="Arial"/>
                <a:cs typeface="Arial"/>
              </a:rPr>
              <a:t>Water </a:t>
            </a:r>
            <a:r>
              <a:rPr lang="en-US" b="1" spc="-5" dirty="0" smtClean="0">
                <a:latin typeface="Arial"/>
                <a:cs typeface="Arial"/>
              </a:rPr>
              <a:t>tries to equalize </a:t>
            </a:r>
            <a:r>
              <a:rPr lang="en-US" b="1" spc="-10" dirty="0" smtClean="0">
                <a:latin typeface="Arial"/>
                <a:cs typeface="Arial"/>
              </a:rPr>
              <a:t>the </a:t>
            </a:r>
            <a:r>
              <a:rPr lang="en-US" b="1" spc="-5" dirty="0" smtClean="0">
                <a:latin typeface="Arial"/>
                <a:cs typeface="Arial"/>
              </a:rPr>
              <a:t>concentration on both sides until pressure</a:t>
            </a:r>
            <a:r>
              <a:rPr lang="en-US" b="1" spc="254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is</a:t>
            </a:r>
            <a:endParaRPr lang="en-US" dirty="0" smtClean="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lang="en-US" b="1" spc="-5" dirty="0" smtClean="0">
                <a:latin typeface="Arial"/>
                <a:cs typeface="Arial"/>
              </a:rPr>
              <a:t>too</a:t>
            </a:r>
            <a:r>
              <a:rPr lang="en-US" b="1" spc="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high.</a:t>
            </a:r>
            <a:endParaRPr lang="en-US" dirty="0" smtClean="0">
              <a:latin typeface="Arial"/>
              <a:cs typeface="Arial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Osmosis   </a:t>
            </a:r>
            <a:endParaRPr lang="en-US" dirty="0"/>
          </a:p>
        </p:txBody>
      </p:sp>
      <p:grpSp>
        <p:nvGrpSpPr>
          <p:cNvPr id="4" name="object 2"/>
          <p:cNvGrpSpPr>
            <a:grpSpLocks noGrp="1"/>
          </p:cNvGrpSpPr>
          <p:nvPr>
            <p:ph idx="1"/>
          </p:nvPr>
        </p:nvGrpSpPr>
        <p:grpSpPr>
          <a:xfrm>
            <a:off x="457200" y="1600200"/>
            <a:ext cx="8229600" cy="4525963"/>
            <a:chOff x="0" y="1001267"/>
            <a:chExt cx="9144000" cy="5857240"/>
          </a:xfrm>
        </p:grpSpPr>
        <p:sp>
          <p:nvSpPr>
            <p:cNvPr id="5" name="object 3"/>
            <p:cNvSpPr/>
            <p:nvPr/>
          </p:nvSpPr>
          <p:spPr>
            <a:xfrm>
              <a:off x="8401050" y="6171438"/>
              <a:ext cx="502920" cy="502920"/>
            </a:xfrm>
            <a:custGeom>
              <a:avLst/>
              <a:gdLst/>
              <a:ahLst/>
              <a:cxnLst/>
              <a:rect l="l" t="t" r="r" b="b"/>
              <a:pathLst>
                <a:path w="502920" h="502920">
                  <a:moveTo>
                    <a:pt x="0" y="251460"/>
                  </a:moveTo>
                  <a:lnTo>
                    <a:pt x="4049" y="206260"/>
                  </a:lnTo>
                  <a:lnTo>
                    <a:pt x="15725" y="163718"/>
                  </a:lnTo>
                  <a:lnTo>
                    <a:pt x="34318" y="124544"/>
                  </a:lnTo>
                  <a:lnTo>
                    <a:pt x="59120" y="89448"/>
                  </a:lnTo>
                  <a:lnTo>
                    <a:pt x="89422" y="59141"/>
                  </a:lnTo>
                  <a:lnTo>
                    <a:pt x="124516" y="34332"/>
                  </a:lnTo>
                  <a:lnTo>
                    <a:pt x="163693" y="15732"/>
                  </a:lnTo>
                  <a:lnTo>
                    <a:pt x="206243" y="4051"/>
                  </a:lnTo>
                  <a:lnTo>
                    <a:pt x="251459" y="0"/>
                  </a:lnTo>
                  <a:lnTo>
                    <a:pt x="296676" y="4051"/>
                  </a:lnTo>
                  <a:lnTo>
                    <a:pt x="339226" y="15732"/>
                  </a:lnTo>
                  <a:lnTo>
                    <a:pt x="378403" y="34332"/>
                  </a:lnTo>
                  <a:lnTo>
                    <a:pt x="413497" y="59141"/>
                  </a:lnTo>
                  <a:lnTo>
                    <a:pt x="443799" y="89448"/>
                  </a:lnTo>
                  <a:lnTo>
                    <a:pt x="468601" y="124544"/>
                  </a:lnTo>
                  <a:lnTo>
                    <a:pt x="487194" y="163718"/>
                  </a:lnTo>
                  <a:lnTo>
                    <a:pt x="498870" y="206260"/>
                  </a:lnTo>
                  <a:lnTo>
                    <a:pt x="502920" y="251460"/>
                  </a:lnTo>
                  <a:lnTo>
                    <a:pt x="498870" y="296659"/>
                  </a:lnTo>
                  <a:lnTo>
                    <a:pt x="487194" y="339201"/>
                  </a:lnTo>
                  <a:lnTo>
                    <a:pt x="468601" y="378375"/>
                  </a:lnTo>
                  <a:lnTo>
                    <a:pt x="443799" y="413471"/>
                  </a:lnTo>
                  <a:lnTo>
                    <a:pt x="413497" y="443778"/>
                  </a:lnTo>
                  <a:lnTo>
                    <a:pt x="378403" y="468587"/>
                  </a:lnTo>
                  <a:lnTo>
                    <a:pt x="339226" y="487187"/>
                  </a:lnTo>
                  <a:lnTo>
                    <a:pt x="296676" y="498868"/>
                  </a:lnTo>
                  <a:lnTo>
                    <a:pt x="251459" y="502920"/>
                  </a:lnTo>
                  <a:lnTo>
                    <a:pt x="206243" y="498868"/>
                  </a:lnTo>
                  <a:lnTo>
                    <a:pt x="163693" y="487187"/>
                  </a:lnTo>
                  <a:lnTo>
                    <a:pt x="124516" y="468587"/>
                  </a:lnTo>
                  <a:lnTo>
                    <a:pt x="89422" y="443778"/>
                  </a:lnTo>
                  <a:lnTo>
                    <a:pt x="59120" y="413471"/>
                  </a:lnTo>
                  <a:lnTo>
                    <a:pt x="34318" y="378375"/>
                  </a:lnTo>
                  <a:lnTo>
                    <a:pt x="15725" y="339201"/>
                  </a:lnTo>
                  <a:lnTo>
                    <a:pt x="4049" y="296659"/>
                  </a:lnTo>
                  <a:lnTo>
                    <a:pt x="0" y="251460"/>
                  </a:lnTo>
                  <a:close/>
                </a:path>
              </a:pathLst>
            </a:custGeom>
            <a:ln w="198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4"/>
            <p:cNvSpPr/>
            <p:nvPr/>
          </p:nvSpPr>
          <p:spPr>
            <a:xfrm>
              <a:off x="489204" y="1001267"/>
              <a:ext cx="8580120" cy="433273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5"/>
            <p:cNvSpPr/>
            <p:nvPr/>
          </p:nvSpPr>
          <p:spPr>
            <a:xfrm>
              <a:off x="684276" y="1196339"/>
              <a:ext cx="7991856" cy="374446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3500" indent="1270" algn="just">
              <a:lnSpc>
                <a:spcPct val="100000"/>
              </a:lnSpc>
              <a:spcBef>
                <a:spcPts val="905"/>
              </a:spcBef>
            </a:pPr>
            <a:r>
              <a:rPr lang="en-US" b="1" spc="-10" dirty="0" smtClean="0">
                <a:latin typeface="Arial"/>
                <a:cs typeface="Arial"/>
              </a:rPr>
              <a:t>One </a:t>
            </a:r>
            <a:r>
              <a:rPr lang="en-US" b="1" spc="-5" dirty="0" smtClean="0">
                <a:latin typeface="Arial"/>
                <a:cs typeface="Arial"/>
              </a:rPr>
              <a:t>mole of </a:t>
            </a:r>
            <a:r>
              <a:rPr lang="en-US" b="1" spc="-10" dirty="0" err="1" smtClean="0">
                <a:latin typeface="Arial"/>
                <a:cs typeface="Arial"/>
              </a:rPr>
              <a:t>NaCl</a:t>
            </a:r>
            <a:r>
              <a:rPr lang="en-US" b="1" spc="-10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in </a:t>
            </a:r>
            <a:r>
              <a:rPr lang="en-US" b="1" spc="5" dirty="0" smtClean="0">
                <a:latin typeface="Arial"/>
                <a:cs typeface="Arial"/>
              </a:rPr>
              <a:t>water </a:t>
            </a:r>
            <a:r>
              <a:rPr lang="en-US" b="1" spc="-5" dirty="0" smtClean="0">
                <a:latin typeface="Arial"/>
                <a:cs typeface="Arial"/>
              </a:rPr>
              <a:t>does </a:t>
            </a:r>
            <a:r>
              <a:rPr lang="en-US" b="1" spc="-10" dirty="0" smtClean="0">
                <a:latin typeface="Arial"/>
                <a:cs typeface="Arial"/>
              </a:rPr>
              <a:t>not </a:t>
            </a:r>
            <a:r>
              <a:rPr lang="en-US" b="1" spc="-5" dirty="0" smtClean="0">
                <a:latin typeface="Arial"/>
                <a:cs typeface="Arial"/>
              </a:rPr>
              <a:t>really </a:t>
            </a:r>
            <a:r>
              <a:rPr lang="en-US" b="1" spc="-15" dirty="0" smtClean="0">
                <a:latin typeface="Arial"/>
                <a:cs typeface="Arial"/>
              </a:rPr>
              <a:t>give </a:t>
            </a:r>
            <a:r>
              <a:rPr lang="en-US" b="1" spc="-5" dirty="0" smtClean="0">
                <a:latin typeface="Arial"/>
                <a:cs typeface="Arial"/>
              </a:rPr>
              <a:t>rise to </a:t>
            </a:r>
            <a:r>
              <a:rPr lang="en-US" b="1" spc="10" dirty="0" smtClean="0">
                <a:latin typeface="Arial"/>
                <a:cs typeface="Arial"/>
              </a:rPr>
              <a:t>two </a:t>
            </a:r>
            <a:r>
              <a:rPr lang="en-US" b="1" spc="-5" dirty="0" smtClean="0">
                <a:latin typeface="Arial"/>
                <a:cs typeface="Arial"/>
              </a:rPr>
              <a:t>moles of</a:t>
            </a:r>
            <a:r>
              <a:rPr lang="en-US" b="1" spc="254" dirty="0" smtClean="0">
                <a:latin typeface="Arial"/>
                <a:cs typeface="Arial"/>
              </a:rPr>
              <a:t> </a:t>
            </a:r>
            <a:r>
              <a:rPr lang="en-US" b="1" spc="-5" dirty="0" smtClean="0">
                <a:latin typeface="Arial"/>
                <a:cs typeface="Arial"/>
              </a:rPr>
              <a:t>ions.</a:t>
            </a:r>
            <a:endParaRPr lang="en-US" dirty="0" smtClean="0">
              <a:latin typeface="Arial"/>
              <a:cs typeface="Arial"/>
            </a:endParaRPr>
          </a:p>
          <a:p>
            <a:pPr marL="122555" marR="52705" indent="-59690" algn="just">
              <a:lnSpc>
                <a:spcPct val="100000"/>
              </a:lnSpc>
              <a:spcBef>
                <a:spcPts val="800"/>
              </a:spcBef>
            </a:pPr>
            <a:r>
              <a:rPr lang="en-US" b="1" spc="-5" dirty="0" smtClean="0">
                <a:latin typeface="Arial"/>
                <a:cs typeface="Arial"/>
              </a:rPr>
              <a:t>Some </a:t>
            </a:r>
            <a:r>
              <a:rPr lang="en-US" b="1" dirty="0" smtClean="0">
                <a:latin typeface="Arial"/>
                <a:cs typeface="Arial"/>
              </a:rPr>
              <a:t>Na</a:t>
            </a:r>
            <a:r>
              <a:rPr lang="en-US" b="1" baseline="26455" dirty="0" smtClean="0">
                <a:latin typeface="Arial"/>
                <a:cs typeface="Arial"/>
              </a:rPr>
              <a:t>+ </a:t>
            </a:r>
            <a:r>
              <a:rPr lang="en-US" b="1" dirty="0" smtClean="0">
                <a:latin typeface="Arial"/>
                <a:cs typeface="Arial"/>
              </a:rPr>
              <a:t>and </a:t>
            </a:r>
            <a:r>
              <a:rPr lang="en-US" b="1" dirty="0" err="1" smtClean="0">
                <a:latin typeface="Arial"/>
                <a:cs typeface="Arial"/>
              </a:rPr>
              <a:t>Cl</a:t>
            </a:r>
            <a:r>
              <a:rPr lang="en-US" b="1" baseline="26455" dirty="0" smtClean="0">
                <a:latin typeface="Arial"/>
                <a:cs typeface="Arial"/>
              </a:rPr>
              <a:t>− </a:t>
            </a:r>
            <a:r>
              <a:rPr lang="en-US" b="1" spc="-5" dirty="0" smtClean="0">
                <a:latin typeface="Arial"/>
                <a:cs typeface="Arial"/>
              </a:rPr>
              <a:t>re associate as hydrated ion pairs, so </a:t>
            </a:r>
            <a:r>
              <a:rPr lang="en-US" b="1" spc="-10" dirty="0" smtClean="0">
                <a:latin typeface="Arial"/>
                <a:cs typeface="Arial"/>
              </a:rPr>
              <a:t>the </a:t>
            </a:r>
            <a:r>
              <a:rPr lang="en-US" b="1" spc="-5" dirty="0" smtClean="0">
                <a:latin typeface="Arial"/>
                <a:cs typeface="Arial"/>
              </a:rPr>
              <a:t>true  concentration of particles is </a:t>
            </a:r>
            <a:r>
              <a:rPr lang="en-US" b="1" dirty="0" smtClean="0">
                <a:latin typeface="Arial"/>
                <a:cs typeface="Arial"/>
              </a:rPr>
              <a:t>somewhat less </a:t>
            </a:r>
            <a:r>
              <a:rPr lang="en-US" b="1" spc="-5" dirty="0" smtClean="0">
                <a:latin typeface="Arial"/>
                <a:cs typeface="Arial"/>
              </a:rPr>
              <a:t>than </a:t>
            </a:r>
            <a:r>
              <a:rPr lang="en-US" b="1" dirty="0" smtClean="0">
                <a:latin typeface="Arial"/>
                <a:cs typeface="Arial"/>
              </a:rPr>
              <a:t>two </a:t>
            </a:r>
            <a:r>
              <a:rPr lang="en-US" b="1" spc="-5" dirty="0" smtClean="0">
                <a:latin typeface="Arial"/>
                <a:cs typeface="Arial"/>
              </a:rPr>
              <a:t>times the  concentration </a:t>
            </a:r>
            <a:r>
              <a:rPr lang="en-US" b="1" dirty="0" smtClean="0">
                <a:latin typeface="Arial"/>
                <a:cs typeface="Arial"/>
              </a:rPr>
              <a:t>of </a:t>
            </a:r>
            <a:r>
              <a:rPr lang="en-US" b="1" spc="-10" dirty="0" err="1" smtClean="0">
                <a:latin typeface="Arial"/>
                <a:cs typeface="Arial"/>
              </a:rPr>
              <a:t>NaCl</a:t>
            </a:r>
            <a:r>
              <a:rPr lang="en-US" b="1" spc="-10" dirty="0" smtClean="0">
                <a:latin typeface="Arial"/>
                <a:cs typeface="Arial"/>
              </a:rPr>
              <a:t>. </a:t>
            </a:r>
            <a:r>
              <a:rPr lang="en-US" b="1" spc="-5" dirty="0" smtClean="0">
                <a:latin typeface="Arial"/>
                <a:cs typeface="Arial"/>
              </a:rPr>
              <a:t>Some </a:t>
            </a:r>
            <a:r>
              <a:rPr lang="en-US" b="1" spc="5" dirty="0" smtClean="0">
                <a:latin typeface="Arial"/>
                <a:cs typeface="Arial"/>
              </a:rPr>
              <a:t>Na</a:t>
            </a:r>
            <a:r>
              <a:rPr lang="en-US" b="1" spc="7" baseline="26455" dirty="0" smtClean="0">
                <a:latin typeface="Arial"/>
                <a:cs typeface="Arial"/>
              </a:rPr>
              <a:t>+ </a:t>
            </a:r>
            <a:r>
              <a:rPr lang="en-US" b="1" spc="-5" dirty="0" smtClean="0">
                <a:latin typeface="Arial"/>
                <a:cs typeface="Arial"/>
              </a:rPr>
              <a:t>and </a:t>
            </a:r>
            <a:r>
              <a:rPr lang="en-US" b="1" dirty="0" err="1" smtClean="0">
                <a:latin typeface="Arial"/>
                <a:cs typeface="Arial"/>
              </a:rPr>
              <a:t>Cl</a:t>
            </a:r>
            <a:r>
              <a:rPr lang="en-US" b="1" baseline="26455" dirty="0" smtClean="0">
                <a:latin typeface="Arial"/>
                <a:cs typeface="Arial"/>
              </a:rPr>
              <a:t>− </a:t>
            </a:r>
            <a:r>
              <a:rPr lang="en-US" b="1" spc="-5" dirty="0" smtClean="0">
                <a:latin typeface="Arial"/>
                <a:cs typeface="Arial"/>
              </a:rPr>
              <a:t>re associate as hydrated ion  pairs, so </a:t>
            </a:r>
            <a:r>
              <a:rPr lang="en-US" b="1" spc="-10" dirty="0" smtClean="0">
                <a:latin typeface="Arial"/>
                <a:cs typeface="Arial"/>
              </a:rPr>
              <a:t>the </a:t>
            </a:r>
            <a:r>
              <a:rPr lang="en-US" b="1" spc="-5" dirty="0" smtClean="0">
                <a:latin typeface="Arial"/>
                <a:cs typeface="Arial"/>
              </a:rPr>
              <a:t>true concentration </a:t>
            </a:r>
            <a:r>
              <a:rPr lang="en-US" b="1" dirty="0" smtClean="0">
                <a:latin typeface="Arial"/>
                <a:cs typeface="Arial"/>
              </a:rPr>
              <a:t>of </a:t>
            </a:r>
            <a:r>
              <a:rPr lang="en-US" b="1" spc="-5" dirty="0" smtClean="0">
                <a:latin typeface="Arial"/>
                <a:cs typeface="Arial"/>
              </a:rPr>
              <a:t>particles is </a:t>
            </a:r>
            <a:r>
              <a:rPr lang="en-US" b="1" dirty="0" smtClean="0">
                <a:latin typeface="Arial"/>
                <a:cs typeface="Arial"/>
              </a:rPr>
              <a:t>somewhat </a:t>
            </a:r>
            <a:r>
              <a:rPr lang="en-US" b="1" spc="-5" dirty="0" smtClean="0">
                <a:latin typeface="Arial"/>
                <a:cs typeface="Arial"/>
              </a:rPr>
              <a:t>less than </a:t>
            </a:r>
            <a:r>
              <a:rPr lang="en-US" b="1" spc="5" dirty="0" smtClean="0">
                <a:latin typeface="Arial"/>
                <a:cs typeface="Arial"/>
              </a:rPr>
              <a:t>two  </a:t>
            </a:r>
            <a:r>
              <a:rPr lang="en-US" b="1" spc="-5" dirty="0" smtClean="0">
                <a:latin typeface="Arial"/>
                <a:cs typeface="Arial"/>
              </a:rPr>
              <a:t>times </a:t>
            </a:r>
            <a:r>
              <a:rPr lang="en-US" b="1" spc="-10" dirty="0" smtClean="0">
                <a:latin typeface="Arial"/>
                <a:cs typeface="Arial"/>
              </a:rPr>
              <a:t>the </a:t>
            </a:r>
            <a:r>
              <a:rPr lang="en-US" b="1" spc="-5" dirty="0" smtClean="0">
                <a:latin typeface="Arial"/>
                <a:cs typeface="Arial"/>
              </a:rPr>
              <a:t>concentration of</a:t>
            </a:r>
            <a:r>
              <a:rPr lang="en-US" b="1" spc="110" dirty="0" smtClean="0">
                <a:latin typeface="Arial"/>
                <a:cs typeface="Arial"/>
              </a:rPr>
              <a:t> </a:t>
            </a:r>
            <a:r>
              <a:rPr lang="en-US" b="1" spc="-10" dirty="0" err="1" smtClean="0">
                <a:latin typeface="Arial"/>
                <a:cs typeface="Arial"/>
              </a:rPr>
              <a:t>NaCl</a:t>
            </a:r>
            <a:r>
              <a:rPr lang="en-US" b="1" spc="-10" dirty="0" smtClean="0">
                <a:latin typeface="Arial"/>
                <a:cs typeface="Arial"/>
              </a:rPr>
              <a:t>.</a:t>
            </a:r>
            <a:endParaRPr lang="en-US" dirty="0" smtClean="0">
              <a:latin typeface="Arial"/>
              <a:cs typeface="Arial"/>
            </a:endParaRPr>
          </a:p>
          <a:p>
            <a:pPr marL="122555" algn="just">
              <a:lnSpc>
                <a:spcPct val="100000"/>
              </a:lnSpc>
              <a:spcBef>
                <a:spcPts val="810"/>
              </a:spcBef>
              <a:buNone/>
            </a:pPr>
            <a:endParaRPr lang="en-US" dirty="0" smtClean="0">
              <a:latin typeface="Arial"/>
              <a:cs typeface="Arial"/>
            </a:endParaRPr>
          </a:p>
        </p:txBody>
      </p:sp>
      <p:sp>
        <p:nvSpPr>
          <p:cNvPr id="4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160" dirty="0">
                <a:latin typeface="Trebuchet MS"/>
                <a:cs typeface="Trebuchet MS"/>
              </a:rPr>
              <a:t>VAN’T </a:t>
            </a:r>
            <a:r>
              <a:rPr b="0" spc="-360" dirty="0">
                <a:latin typeface="Trebuchet MS"/>
                <a:cs typeface="Trebuchet MS"/>
              </a:rPr>
              <a:t>- </a:t>
            </a:r>
            <a:r>
              <a:rPr b="0" spc="-65" dirty="0">
                <a:latin typeface="Trebuchet MS"/>
                <a:cs typeface="Trebuchet MS"/>
              </a:rPr>
              <a:t>HOFF</a:t>
            </a:r>
            <a:r>
              <a:rPr b="0" spc="-409" dirty="0">
                <a:latin typeface="Trebuchet MS"/>
                <a:cs typeface="Trebuchet MS"/>
              </a:rPr>
              <a:t> </a:t>
            </a:r>
            <a:r>
              <a:rPr b="0" spc="-125" dirty="0">
                <a:latin typeface="Trebuchet MS"/>
                <a:cs typeface="Trebuchet MS"/>
              </a:rPr>
              <a:t>FACTOR: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EXPRESSING THE CONCENTRATION OF SOLUTION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MASS PERCENTAGE</a:t>
            </a:r>
          </a:p>
          <a:p>
            <a:r>
              <a:rPr lang="en-US" dirty="0" smtClean="0"/>
              <a:t>VOLUME PERCENTAGE </a:t>
            </a:r>
          </a:p>
          <a:p>
            <a:r>
              <a:rPr lang="en-US" dirty="0" smtClean="0"/>
              <a:t>PART PER MILLION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MOLARITY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Calculation of  molar mass of the solute</a:t>
            </a:r>
          </a:p>
          <a:p>
            <a:r>
              <a:rPr lang="en-US" dirty="0" smtClean="0"/>
              <a:t>Find no of moles of solute ( amount of solute /molar mass)</a:t>
            </a:r>
          </a:p>
          <a:p>
            <a:r>
              <a:rPr lang="en-US" dirty="0" smtClean="0"/>
              <a:t>Calculate the volume of solution in </a:t>
            </a:r>
            <a:r>
              <a:rPr lang="en-US" dirty="0" err="1" smtClean="0"/>
              <a:t>litre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err="1" smtClean="0"/>
              <a:t>Molarity</a:t>
            </a:r>
            <a:r>
              <a:rPr lang="en-US" dirty="0" smtClean="0"/>
              <a:t> =  no. of moles of solute /volume of solution in </a:t>
            </a:r>
            <a:r>
              <a:rPr lang="en-US" dirty="0" err="1" smtClean="0"/>
              <a:t>litre</a:t>
            </a:r>
            <a:endParaRPr lang="en-US" dirty="0" smtClean="0"/>
          </a:p>
          <a:p>
            <a:r>
              <a:rPr lang="en-US" dirty="0" smtClean="0"/>
              <a:t>It is expressed by ‘M’.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MOLALITY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Finding the no. of moles of solute</a:t>
            </a:r>
          </a:p>
          <a:p>
            <a:r>
              <a:rPr lang="en-US" dirty="0" smtClean="0"/>
              <a:t>Calculate the amount of solvent (mass of solution – mass of solute) in kilogram</a:t>
            </a:r>
          </a:p>
          <a:p>
            <a:r>
              <a:rPr lang="en-US" dirty="0" err="1" smtClean="0"/>
              <a:t>Molality</a:t>
            </a:r>
            <a:r>
              <a:rPr lang="en-US" dirty="0"/>
              <a:t> </a:t>
            </a:r>
            <a:r>
              <a:rPr lang="en-US" dirty="0" smtClean="0"/>
              <a:t>=  no. of moles of solute/mass of solvent in kg</a:t>
            </a:r>
          </a:p>
          <a:p>
            <a:r>
              <a:rPr lang="en-US" dirty="0" smtClean="0"/>
              <a:t>It is expressed by ‘m’.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Mole fraction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Mole fraction of a component  =  </a:t>
            </a:r>
          </a:p>
          <a:p>
            <a:r>
              <a:rPr lang="en-US" dirty="0"/>
              <a:t> </a:t>
            </a:r>
            <a:r>
              <a:rPr lang="en-US" dirty="0" smtClean="0"/>
              <a:t>     No. of moles of a component / Total no. of moles of all the components</a:t>
            </a:r>
          </a:p>
          <a:p>
            <a:r>
              <a:rPr lang="en-US" dirty="0" smtClean="0"/>
              <a:t>In a binary solution  if the no. of moles of A and B are </a:t>
            </a:r>
            <a:r>
              <a:rPr lang="en-US" dirty="0" err="1" smtClean="0"/>
              <a:t>n</a:t>
            </a:r>
            <a:r>
              <a:rPr lang="en-US" sz="3000" baseline="-25000" dirty="0" err="1" smtClean="0"/>
              <a:t>A</a:t>
            </a:r>
            <a:r>
              <a:rPr lang="en-US" sz="3000" baseline="-25000" dirty="0" smtClean="0"/>
              <a:t> </a:t>
            </a:r>
            <a:r>
              <a:rPr lang="en-US" sz="3000" dirty="0"/>
              <a:t> </a:t>
            </a:r>
            <a:r>
              <a:rPr lang="en-US" sz="3000" dirty="0" smtClean="0"/>
              <a:t>and </a:t>
            </a:r>
            <a:r>
              <a:rPr lang="en-US" sz="3000" dirty="0" err="1" smtClean="0"/>
              <a:t>n</a:t>
            </a:r>
            <a:r>
              <a:rPr lang="en-US" sz="3000" baseline="-25000" dirty="0" err="1" smtClean="0"/>
              <a:t>B</a:t>
            </a:r>
            <a:r>
              <a:rPr lang="en-US" sz="3000" dirty="0" smtClean="0"/>
              <a:t> , then mole fraction of A ,</a:t>
            </a:r>
          </a:p>
          <a:p>
            <a:pPr>
              <a:buNone/>
            </a:pPr>
            <a:r>
              <a:rPr lang="en-US" sz="3000" dirty="0" smtClean="0"/>
              <a:t>                                 </a:t>
            </a:r>
            <a:r>
              <a:rPr lang="en-US" sz="3000" dirty="0" err="1" smtClean="0"/>
              <a:t>n</a:t>
            </a:r>
            <a:r>
              <a:rPr lang="en-US" sz="3000" baseline="-25000" dirty="0" err="1" smtClean="0"/>
              <a:t>A</a:t>
            </a:r>
            <a:r>
              <a:rPr lang="en-US" sz="3000" dirty="0" smtClean="0"/>
              <a:t>/</a:t>
            </a:r>
            <a:r>
              <a:rPr lang="en-US" sz="3000" dirty="0" err="1" smtClean="0"/>
              <a:t>n</a:t>
            </a:r>
            <a:r>
              <a:rPr lang="en-US" sz="3000" baseline="-25000" dirty="0" err="1" smtClean="0"/>
              <a:t>A</a:t>
            </a:r>
            <a:r>
              <a:rPr lang="en-US" sz="3000" baseline="-25000" dirty="0" smtClean="0"/>
              <a:t> </a:t>
            </a:r>
            <a:r>
              <a:rPr lang="en-US" sz="3000" dirty="0" smtClean="0"/>
              <a:t>+ </a:t>
            </a:r>
            <a:r>
              <a:rPr lang="en-US" sz="3000" dirty="0" err="1" smtClean="0"/>
              <a:t>n</a:t>
            </a:r>
            <a:r>
              <a:rPr lang="en-US" sz="3000" baseline="-25000" dirty="0" err="1" smtClean="0"/>
              <a:t>B</a:t>
            </a:r>
            <a:endParaRPr lang="en-US" sz="3000" dirty="0" smtClean="0"/>
          </a:p>
          <a:p>
            <a:r>
              <a:rPr lang="en-US" dirty="0" smtClean="0"/>
              <a:t> The sum of mole fraction of all the components in a solution is unity 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 smtClean="0"/>
              <a:t>Numericals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Calculate the </a:t>
            </a:r>
            <a:r>
              <a:rPr lang="en-US" dirty="0" err="1" smtClean="0"/>
              <a:t>molarity</a:t>
            </a:r>
            <a:r>
              <a:rPr lang="en-US" dirty="0" smtClean="0"/>
              <a:t> of a solution containing 5g of </a:t>
            </a:r>
            <a:r>
              <a:rPr lang="en-US" dirty="0" err="1" smtClean="0"/>
              <a:t>NaOH</a:t>
            </a:r>
            <a:r>
              <a:rPr lang="en-US" dirty="0" smtClean="0"/>
              <a:t> in 450 </a:t>
            </a:r>
            <a:r>
              <a:rPr lang="en-US" dirty="0" err="1" smtClean="0"/>
              <a:t>mL</a:t>
            </a:r>
            <a:r>
              <a:rPr lang="en-US" dirty="0" smtClean="0"/>
              <a:t> of solution.</a:t>
            </a:r>
          </a:p>
          <a:p>
            <a:r>
              <a:rPr lang="en-US" dirty="0" smtClean="0"/>
              <a:t>Calculate </a:t>
            </a:r>
            <a:r>
              <a:rPr lang="en-US" dirty="0" err="1" smtClean="0"/>
              <a:t>molality</a:t>
            </a:r>
            <a:r>
              <a:rPr lang="en-US" dirty="0" smtClean="0"/>
              <a:t> of 2.5 g of </a:t>
            </a:r>
            <a:r>
              <a:rPr lang="en-US" dirty="0" err="1" smtClean="0"/>
              <a:t>ethanoic</a:t>
            </a:r>
            <a:r>
              <a:rPr lang="en-US" dirty="0" smtClean="0"/>
              <a:t> acid in 75 g of benzene .</a:t>
            </a:r>
          </a:p>
          <a:p>
            <a:r>
              <a:rPr lang="en-US" dirty="0"/>
              <a:t> </a:t>
            </a:r>
            <a:r>
              <a:rPr lang="en-US" dirty="0" smtClean="0"/>
              <a:t>Concentrated nitric acid used in laboratory work is 68% nitric acid by mass in aqueous solution. What should be the </a:t>
            </a:r>
            <a:r>
              <a:rPr lang="en-US" dirty="0" err="1" smtClean="0"/>
              <a:t>molarity</a:t>
            </a:r>
            <a:r>
              <a:rPr lang="en-US" dirty="0" smtClean="0"/>
              <a:t> of such a sample of the acid if the density of the solution is  1.504 gram per </a:t>
            </a:r>
            <a:r>
              <a:rPr lang="en-US" dirty="0" err="1" smtClean="0"/>
              <a:t>mililitre</a:t>
            </a:r>
            <a:r>
              <a:rPr lang="en-US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Henry’s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solubility of a gas at a given temperature is directly proportional to the pressure at which it is dissolved .</a:t>
            </a:r>
          </a:p>
          <a:p>
            <a:pPr>
              <a:buNone/>
            </a:pPr>
            <a:r>
              <a:rPr lang="en-US" dirty="0" smtClean="0"/>
              <a:t>        p= K</a:t>
            </a:r>
            <a:r>
              <a:rPr lang="en-US" baseline="-25000" dirty="0" smtClean="0"/>
              <a:t>H</a:t>
            </a:r>
            <a:r>
              <a:rPr lang="en-US" dirty="0" smtClean="0"/>
              <a:t> x  where K</a:t>
            </a:r>
            <a:r>
              <a:rPr lang="en-US" baseline="-25000" dirty="0" smtClean="0"/>
              <a:t>H</a:t>
            </a:r>
            <a:r>
              <a:rPr lang="en-US" dirty="0" smtClean="0"/>
              <a:t> is Henry’s constant and x is mole fraction of the gas .</a:t>
            </a:r>
          </a:p>
          <a:p>
            <a:pPr>
              <a:buNone/>
            </a:pPr>
            <a:r>
              <a:rPr lang="en-US" dirty="0" smtClean="0"/>
              <a:t>The unit of Henry’s constant is </a:t>
            </a:r>
            <a:r>
              <a:rPr lang="en-US" dirty="0" err="1" smtClean="0"/>
              <a:t>torr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This helps in calculation of solubility at a certain temperature 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Factors </a:t>
            </a:r>
            <a:r>
              <a:rPr lang="en-US" dirty="0" err="1" smtClean="0"/>
              <a:t>afecting</a:t>
            </a:r>
            <a:r>
              <a:rPr lang="en-US" dirty="0" smtClean="0"/>
              <a:t> </a:t>
            </a:r>
            <a:r>
              <a:rPr lang="en-US" dirty="0" err="1" smtClean="0"/>
              <a:t>solubilty</a:t>
            </a:r>
            <a:r>
              <a:rPr lang="en-US" dirty="0" smtClean="0"/>
              <a:t> of solids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Nature of solute:-Like Dissolves like . </a:t>
            </a:r>
            <a:r>
              <a:rPr lang="en-US" dirty="0" err="1" smtClean="0"/>
              <a:t>Eg</a:t>
            </a:r>
            <a:r>
              <a:rPr lang="en-US" dirty="0" smtClean="0"/>
              <a:t> polar solutes dissolves in polar solvents and non- polar solutes dissolve in in non- polar solvents .</a:t>
            </a:r>
          </a:p>
          <a:p>
            <a:pPr>
              <a:buNone/>
            </a:pPr>
            <a:r>
              <a:rPr lang="en-US" dirty="0" smtClean="0"/>
              <a:t>                                </a:t>
            </a:r>
          </a:p>
          <a:p>
            <a:pPr>
              <a:buNone/>
            </a:pPr>
            <a:r>
              <a:rPr lang="en-US" dirty="0" smtClean="0"/>
              <a:t>Temperature:-  The solubility may increase or </a:t>
            </a:r>
            <a:r>
              <a:rPr lang="en-US" dirty="0" err="1" smtClean="0"/>
              <a:t>dicrease</a:t>
            </a:r>
            <a:r>
              <a:rPr lang="en-US" dirty="0" smtClean="0"/>
              <a:t> with the rise in temperature depending upon the value of enthalpy of solution 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Factors affecting the solubility of gas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nature of gas and the nature of solvent</a:t>
            </a:r>
          </a:p>
          <a:p>
            <a:pPr>
              <a:buNone/>
            </a:pPr>
            <a:r>
              <a:rPr lang="en-US" dirty="0" smtClean="0"/>
              <a:t> Non- polar gases like Oxygen , Nitrogen etc are very less soluble in water , Whereas </a:t>
            </a:r>
            <a:r>
              <a:rPr lang="en-US" dirty="0" err="1" smtClean="0"/>
              <a:t>HCl</a:t>
            </a:r>
            <a:r>
              <a:rPr lang="en-US" dirty="0" smtClean="0"/>
              <a:t>, Carbon dioxide are highly soluble in water.</a:t>
            </a:r>
          </a:p>
          <a:p>
            <a:r>
              <a:rPr lang="en-US" dirty="0" smtClean="0"/>
              <a:t> Effect of temperature</a:t>
            </a:r>
          </a:p>
          <a:p>
            <a:r>
              <a:rPr lang="en-US" dirty="0" smtClean="0"/>
              <a:t>Effect of pressure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838</Words>
  <Application>Microsoft Office PowerPoint</Application>
  <PresentationFormat>On-screen Show (4:3)</PresentationFormat>
  <Paragraphs>79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SOLUTION</vt:lpstr>
      <vt:lpstr>EXPRESSING THE CONCENTRATION OF SOLUTION</vt:lpstr>
      <vt:lpstr>MOLARITY </vt:lpstr>
      <vt:lpstr>MOLALITY</vt:lpstr>
      <vt:lpstr>Mole fraction</vt:lpstr>
      <vt:lpstr> Numericals</vt:lpstr>
      <vt:lpstr>Henry’s law</vt:lpstr>
      <vt:lpstr>Factors afecting solubilty of solids</vt:lpstr>
      <vt:lpstr>Factors affecting the solubility of gas</vt:lpstr>
      <vt:lpstr>Raoult’s law </vt:lpstr>
      <vt:lpstr>Ideal and Non- ideal solution</vt:lpstr>
      <vt:lpstr>Solubility of Gases</vt:lpstr>
      <vt:lpstr>Freezing Point Lowering</vt:lpstr>
      <vt:lpstr>Boiling Point Elevation</vt:lpstr>
      <vt:lpstr>Osmosis</vt:lpstr>
      <vt:lpstr>Osmosis   </vt:lpstr>
      <vt:lpstr>VAN’T - HOFF FACTOR: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SOLUTION</dc:title>
  <dc:creator>ssg</dc:creator>
  <cp:lastModifiedBy>ssg</cp:lastModifiedBy>
  <cp:revision>29</cp:revision>
  <dcterms:created xsi:type="dcterms:W3CDTF">2020-03-28T10:37:47Z</dcterms:created>
  <dcterms:modified xsi:type="dcterms:W3CDTF">2020-03-31T07:38:31Z</dcterms:modified>
</cp:coreProperties>
</file>